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7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0A77-DA18-4785-8596-1F783F70B9A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B5A91-D8C1-41AE-8031-D3C035520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3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</a:t>
            </a:r>
            <a:r>
              <a:rPr lang="it-IT" dirty="0"/>
              <a:t> a set</a:t>
            </a:r>
            <a:r>
              <a:rPr lang="it-IT" baseline="0" dirty="0"/>
              <a:t> of </a:t>
            </a:r>
            <a:r>
              <a:rPr lang="it-IT" baseline="0" dirty="0" err="1"/>
              <a:t>technologies</a:t>
            </a:r>
            <a:r>
              <a:rPr lang="it-IT" baseline="0" dirty="0"/>
              <a:t>, </a:t>
            </a:r>
            <a:r>
              <a:rPr lang="it-IT" baseline="0" dirty="0" err="1"/>
              <a:t>Cloud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everywhere</a:t>
            </a:r>
            <a:r>
              <a:rPr lang="it-IT" baseline="0" dirty="0"/>
              <a:t> (private and public) and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reasonably</a:t>
            </a:r>
            <a:r>
              <a:rPr lang="it-IT" baseline="0" dirty="0"/>
              <a:t> </a:t>
            </a:r>
            <a:r>
              <a:rPr lang="it-IT" baseline="0" dirty="0" err="1"/>
              <a:t>secure</a:t>
            </a:r>
            <a:r>
              <a:rPr lang="it-IT" baseline="0" dirty="0"/>
              <a:t>.</a:t>
            </a:r>
          </a:p>
          <a:p>
            <a:r>
              <a:rPr lang="it-IT" baseline="0" dirty="0" err="1"/>
              <a:t>It’s</a:t>
            </a:r>
            <a:r>
              <a:rPr lang="it-IT" baseline="0" dirty="0"/>
              <a:t> </a:t>
            </a:r>
            <a:r>
              <a:rPr lang="it-IT" baseline="0" dirty="0" err="1"/>
              <a:t>also</a:t>
            </a:r>
            <a:r>
              <a:rPr lang="it-IT" baseline="0" dirty="0"/>
              <a:t> cool and sexy, </a:t>
            </a:r>
            <a:r>
              <a:rPr lang="it-IT" baseline="0" dirty="0" err="1"/>
              <a:t>since</a:t>
            </a:r>
            <a:r>
              <a:rPr lang="it-IT" baseline="0" dirty="0"/>
              <a:t>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really</a:t>
            </a:r>
            <a:r>
              <a:rPr lang="it-IT" baseline="0" dirty="0"/>
              <a:t> </a:t>
            </a:r>
            <a:r>
              <a:rPr lang="it-IT" baseline="0" dirty="0" err="1"/>
              <a:t>allows</a:t>
            </a:r>
            <a:r>
              <a:rPr lang="it-IT" baseline="0" dirty="0"/>
              <a:t> </a:t>
            </a:r>
            <a:r>
              <a:rPr lang="it-IT" baseline="0" dirty="0" err="1"/>
              <a:t>great</a:t>
            </a:r>
            <a:r>
              <a:rPr lang="it-IT" baseline="0" dirty="0"/>
              <a:t> </a:t>
            </a:r>
            <a:r>
              <a:rPr lang="it-IT" baseline="0" dirty="0" err="1"/>
              <a:t>savings</a:t>
            </a:r>
            <a:r>
              <a:rPr lang="it-IT" baseline="0" dirty="0"/>
              <a:t> on CAPEX and OPEX and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grants</a:t>
            </a:r>
            <a:r>
              <a:rPr lang="it-IT" baseline="0" dirty="0"/>
              <a:t> </a:t>
            </a:r>
            <a:r>
              <a:rPr lang="it-IT" baseline="0" dirty="0" err="1"/>
              <a:t>ubiquitous</a:t>
            </a:r>
            <a:r>
              <a:rPr lang="it-IT" baseline="0" dirty="0"/>
              <a:t> </a:t>
            </a:r>
            <a:r>
              <a:rPr lang="it-IT" baseline="0" dirty="0" err="1"/>
              <a:t>access</a:t>
            </a:r>
            <a:r>
              <a:rPr lang="it-IT" baseline="0" dirty="0"/>
              <a:t> to </a:t>
            </a:r>
            <a:r>
              <a:rPr lang="it-IT" baseline="0" dirty="0" err="1"/>
              <a:t>your</a:t>
            </a:r>
            <a:r>
              <a:rPr lang="it-IT" baseline="0" dirty="0"/>
              <a:t> data and </a:t>
            </a:r>
            <a:r>
              <a:rPr lang="it-IT" baseline="0" dirty="0" err="1"/>
              <a:t>applications</a:t>
            </a:r>
            <a:r>
              <a:rPr lang="it-IT" baseline="0" dirty="0"/>
              <a:t>.</a:t>
            </a:r>
          </a:p>
          <a:p>
            <a:r>
              <a:rPr lang="it-IT" baseline="0" dirty="0" err="1"/>
              <a:t>But</a:t>
            </a:r>
            <a:r>
              <a:rPr lang="it-IT" baseline="0" dirty="0"/>
              <a:t> </a:t>
            </a:r>
            <a:r>
              <a:rPr lang="it-IT" baseline="0" dirty="0" err="1"/>
              <a:t>as</a:t>
            </a:r>
            <a:r>
              <a:rPr lang="it-IT" baseline="0" dirty="0"/>
              <a:t> a </a:t>
            </a:r>
            <a:r>
              <a:rPr lang="it-IT" baseline="0" dirty="0" err="1"/>
              <a:t>chain</a:t>
            </a:r>
            <a:r>
              <a:rPr lang="it-IT" baseline="0" dirty="0"/>
              <a:t>,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as</a:t>
            </a:r>
            <a:r>
              <a:rPr lang="it-IT" baseline="0" dirty="0"/>
              <a:t> </a:t>
            </a:r>
            <a:r>
              <a:rPr lang="it-IT" baseline="0" dirty="0" err="1"/>
              <a:t>secure</a:t>
            </a:r>
            <a:r>
              <a:rPr lang="it-IT" baseline="0" dirty="0"/>
              <a:t> </a:t>
            </a:r>
            <a:r>
              <a:rPr lang="it-IT" baseline="0" dirty="0" err="1"/>
              <a:t>as</a:t>
            </a:r>
            <a:r>
              <a:rPr lang="it-IT" baseline="0" dirty="0"/>
              <a:t> the security of </a:t>
            </a:r>
            <a:r>
              <a:rPr lang="it-IT" baseline="0" dirty="0" err="1"/>
              <a:t>its</a:t>
            </a:r>
            <a:r>
              <a:rPr lang="it-IT" baseline="0" dirty="0"/>
              <a:t> </a:t>
            </a:r>
            <a:r>
              <a:rPr lang="it-IT" baseline="0" dirty="0" err="1"/>
              <a:t>weakest</a:t>
            </a:r>
            <a:r>
              <a:rPr lang="it-IT" baseline="0" dirty="0"/>
              <a:t> link.</a:t>
            </a:r>
          </a:p>
          <a:p>
            <a:r>
              <a:rPr lang="it-IT" baseline="0" dirty="0"/>
              <a:t>And the </a:t>
            </a:r>
            <a:r>
              <a:rPr lang="it-IT" baseline="0" dirty="0" err="1"/>
              <a:t>weakest</a:t>
            </a:r>
            <a:r>
              <a:rPr lang="it-IT" baseline="0" dirty="0"/>
              <a:t> link </a:t>
            </a:r>
            <a:r>
              <a:rPr lang="it-IT" baseline="0" dirty="0" err="1"/>
              <a:t>is</a:t>
            </a:r>
            <a:r>
              <a:rPr lang="it-IT" baseline="0" dirty="0"/>
              <a:t> the human </a:t>
            </a:r>
            <a:r>
              <a:rPr lang="it-IT" baseline="0" dirty="0" err="1"/>
              <a:t>user</a:t>
            </a:r>
            <a:r>
              <a:rPr lang="it-IT" baseline="0" dirty="0"/>
              <a:t>: </a:t>
            </a:r>
            <a:r>
              <a:rPr lang="it-IT" baseline="0" dirty="0" err="1"/>
              <a:t>bad</a:t>
            </a:r>
            <a:r>
              <a:rPr lang="it-IT" baseline="0" dirty="0"/>
              <a:t> </a:t>
            </a:r>
            <a:r>
              <a:rPr lang="it-IT" baseline="0" dirty="0" err="1"/>
              <a:t>habits</a:t>
            </a:r>
            <a:r>
              <a:rPr lang="it-IT" baseline="0" dirty="0"/>
              <a:t>, </a:t>
            </a:r>
            <a:r>
              <a:rPr lang="it-IT" baseline="0" dirty="0" err="1"/>
              <a:t>weak</a:t>
            </a:r>
            <a:r>
              <a:rPr lang="it-IT" baseline="0" dirty="0"/>
              <a:t> </a:t>
            </a:r>
            <a:r>
              <a:rPr lang="it-IT" baseline="0" dirty="0" err="1"/>
              <a:t>authentication</a:t>
            </a:r>
            <a:r>
              <a:rPr lang="it-IT" baseline="0" dirty="0"/>
              <a:t> </a:t>
            </a:r>
            <a:r>
              <a:rPr lang="it-IT" baseline="0" dirty="0" err="1"/>
              <a:t>methods</a:t>
            </a:r>
            <a:r>
              <a:rPr lang="it-IT" baseline="0" dirty="0"/>
              <a:t> and easy </a:t>
            </a:r>
            <a:r>
              <a:rPr lang="it-IT" baseline="0" dirty="0" err="1"/>
              <a:t>passwords</a:t>
            </a:r>
            <a:r>
              <a:rPr lang="it-IT" baseline="0" dirty="0"/>
              <a:t> </a:t>
            </a:r>
            <a:r>
              <a:rPr lang="it-IT" baseline="0" dirty="0" err="1"/>
              <a:t>risk</a:t>
            </a:r>
            <a:r>
              <a:rPr lang="it-IT" baseline="0" dirty="0"/>
              <a:t> to </a:t>
            </a:r>
            <a:r>
              <a:rPr lang="it-IT" baseline="0" dirty="0" err="1"/>
              <a:t>waste</a:t>
            </a:r>
            <a:r>
              <a:rPr lang="it-IT" baseline="0" dirty="0"/>
              <a:t> </a:t>
            </a:r>
            <a:r>
              <a:rPr lang="it-IT" baseline="0" dirty="0" err="1"/>
              <a:t>all</a:t>
            </a:r>
            <a:r>
              <a:rPr lang="it-IT" baseline="0" dirty="0"/>
              <a:t> </a:t>
            </a:r>
            <a:r>
              <a:rPr lang="it-IT" baseline="0" dirty="0" err="1"/>
              <a:t>efforts</a:t>
            </a:r>
            <a:r>
              <a:rPr lang="it-IT" baseline="0" dirty="0"/>
              <a:t> to </a:t>
            </a:r>
            <a:r>
              <a:rPr lang="it-IT" baseline="0" dirty="0" err="1"/>
              <a:t>keep</a:t>
            </a:r>
            <a:r>
              <a:rPr lang="it-IT" baseline="0" dirty="0"/>
              <a:t> the </a:t>
            </a:r>
            <a:r>
              <a:rPr lang="it-IT" baseline="0" dirty="0" err="1"/>
              <a:t>cloud</a:t>
            </a:r>
            <a:r>
              <a:rPr lang="it-IT" baseline="0" dirty="0"/>
              <a:t> </a:t>
            </a:r>
            <a:r>
              <a:rPr lang="it-IT" baseline="0" dirty="0" err="1"/>
              <a:t>secure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773B-4E73-4346-9A7B-29A1285C12A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80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Customers</a:t>
            </a:r>
            <a:r>
              <a:rPr lang="it-IT" dirty="0"/>
              <a:t> and </a:t>
            </a:r>
            <a:r>
              <a:rPr lang="it-IT" dirty="0" err="1"/>
              <a:t>machines</a:t>
            </a:r>
            <a:r>
              <a:rPr lang="it-IT" baseline="0" dirty="0"/>
              <a:t> </a:t>
            </a:r>
            <a:r>
              <a:rPr lang="it-IT" baseline="0" dirty="0" err="1"/>
              <a:t>today</a:t>
            </a:r>
            <a:r>
              <a:rPr lang="it-IT" baseline="0" dirty="0"/>
              <a:t> </a:t>
            </a:r>
            <a:r>
              <a:rPr lang="it-IT" baseline="0" dirty="0" err="1"/>
              <a:t>think</a:t>
            </a:r>
            <a:r>
              <a:rPr lang="it-IT" baseline="0" dirty="0"/>
              <a:t> </a:t>
            </a:r>
            <a:r>
              <a:rPr lang="it-IT" baseline="0" dirty="0" err="1"/>
              <a:t>access</a:t>
            </a:r>
            <a:r>
              <a:rPr lang="it-IT" baseline="0" dirty="0"/>
              <a:t> to </a:t>
            </a:r>
            <a:r>
              <a:rPr lang="it-IT" baseline="0" dirty="0" err="1"/>
              <a:t>cloud</a:t>
            </a:r>
            <a:r>
              <a:rPr lang="it-IT" baseline="0" dirty="0"/>
              <a:t> in a “</a:t>
            </a:r>
            <a:r>
              <a:rPr lang="it-IT" baseline="0" dirty="0" err="1"/>
              <a:t>bring</a:t>
            </a:r>
            <a:r>
              <a:rPr lang="it-IT" baseline="0" dirty="0"/>
              <a:t> </a:t>
            </a:r>
            <a:r>
              <a:rPr lang="it-IT" baseline="0" dirty="0" err="1"/>
              <a:t>your</a:t>
            </a:r>
            <a:r>
              <a:rPr lang="it-IT" baseline="0" dirty="0"/>
              <a:t> </a:t>
            </a:r>
            <a:r>
              <a:rPr lang="it-IT" baseline="0" dirty="0" err="1"/>
              <a:t>preferred</a:t>
            </a:r>
            <a:r>
              <a:rPr lang="it-IT" baseline="0" dirty="0"/>
              <a:t> </a:t>
            </a:r>
            <a:r>
              <a:rPr lang="it-IT" baseline="0" dirty="0" err="1"/>
              <a:t>device</a:t>
            </a:r>
            <a:r>
              <a:rPr lang="it-IT" baseline="0" dirty="0"/>
              <a:t>” fashion.</a:t>
            </a:r>
          </a:p>
          <a:p>
            <a:r>
              <a:rPr lang="it-IT" baseline="0" dirty="0" err="1"/>
              <a:t>Especially</a:t>
            </a:r>
            <a:r>
              <a:rPr lang="it-IT" baseline="0" dirty="0"/>
              <a:t> in a machine to machine </a:t>
            </a:r>
            <a:r>
              <a:rPr lang="it-IT" baseline="0" dirty="0" err="1"/>
              <a:t>communication</a:t>
            </a:r>
            <a:r>
              <a:rPr lang="it-IT" baseline="0" dirty="0"/>
              <a:t> (Internet of </a:t>
            </a:r>
            <a:r>
              <a:rPr lang="it-IT" baseline="0" dirty="0" err="1"/>
              <a:t>things</a:t>
            </a:r>
            <a:r>
              <a:rPr lang="it-IT" baseline="0" dirty="0"/>
              <a:t>), IT </a:t>
            </a:r>
            <a:r>
              <a:rPr lang="it-IT" baseline="0" dirty="0" err="1"/>
              <a:t>Admins</a:t>
            </a:r>
            <a:r>
              <a:rPr lang="it-IT" baseline="0" dirty="0"/>
              <a:t> </a:t>
            </a:r>
            <a:r>
              <a:rPr lang="it-IT" baseline="0" dirty="0" err="1"/>
              <a:t>cannot</a:t>
            </a:r>
            <a:r>
              <a:rPr lang="it-IT" baseline="0" dirty="0"/>
              <a:t> </a:t>
            </a:r>
            <a:r>
              <a:rPr lang="it-IT" baseline="0" dirty="0" err="1"/>
              <a:t>predict</a:t>
            </a:r>
            <a:r>
              <a:rPr lang="it-IT" baseline="0" dirty="0"/>
              <a:t>, control or </a:t>
            </a:r>
            <a:r>
              <a:rPr lang="it-IT" baseline="0" dirty="0" err="1"/>
              <a:t>enforce</a:t>
            </a:r>
            <a:r>
              <a:rPr lang="it-IT" baseline="0" dirty="0"/>
              <a:t> </a:t>
            </a:r>
            <a:r>
              <a:rPr lang="it-IT" baseline="0" dirty="0" err="1"/>
              <a:t>anymore</a:t>
            </a:r>
            <a:r>
              <a:rPr lang="it-IT" baseline="0" dirty="0"/>
              <a:t> the </a:t>
            </a:r>
            <a:r>
              <a:rPr lang="it-IT" baseline="0" dirty="0" err="1"/>
              <a:t>usage</a:t>
            </a:r>
            <a:r>
              <a:rPr lang="it-IT" baseline="0" dirty="0"/>
              <a:t> of a </a:t>
            </a:r>
            <a:r>
              <a:rPr lang="it-IT" baseline="0" dirty="0" err="1"/>
              <a:t>given</a:t>
            </a:r>
            <a:r>
              <a:rPr lang="it-IT" baseline="0" dirty="0"/>
              <a:t> (and </a:t>
            </a:r>
            <a:r>
              <a:rPr lang="it-IT" baseline="0" dirty="0" err="1"/>
              <a:t>trusted</a:t>
            </a:r>
            <a:r>
              <a:rPr lang="it-IT" baseline="0" dirty="0"/>
              <a:t>) </a:t>
            </a:r>
            <a:r>
              <a:rPr lang="it-IT" baseline="0" dirty="0" err="1"/>
              <a:t>tool</a:t>
            </a:r>
            <a:r>
              <a:rPr lang="it-IT" baseline="0" dirty="0"/>
              <a:t>.</a:t>
            </a:r>
          </a:p>
          <a:p>
            <a:r>
              <a:rPr lang="it-IT" baseline="0" dirty="0" err="1"/>
              <a:t>Also</a:t>
            </a:r>
            <a:r>
              <a:rPr lang="it-IT" baseline="0" dirty="0"/>
              <a:t>, </a:t>
            </a:r>
            <a:r>
              <a:rPr lang="it-IT" baseline="0" dirty="0" err="1"/>
              <a:t>connecting</a:t>
            </a:r>
            <a:r>
              <a:rPr lang="it-IT" baseline="0" dirty="0"/>
              <a:t> client </a:t>
            </a:r>
            <a:r>
              <a:rPr lang="it-IT" baseline="0" dirty="0" err="1"/>
              <a:t>want</a:t>
            </a:r>
            <a:r>
              <a:rPr lang="it-IT" baseline="0" dirty="0"/>
              <a:t> to </a:t>
            </a:r>
            <a:r>
              <a:rPr lang="it-IT" baseline="0" dirty="0" err="1"/>
              <a:t>authenticate</a:t>
            </a:r>
            <a:r>
              <a:rPr lang="it-IT" baseline="0" dirty="0"/>
              <a:t> </a:t>
            </a:r>
            <a:r>
              <a:rPr lang="it-IT" baseline="0" dirty="0" err="1"/>
              <a:t>using</a:t>
            </a:r>
            <a:r>
              <a:rPr lang="it-IT" baseline="0" dirty="0"/>
              <a:t> </a:t>
            </a:r>
            <a:r>
              <a:rPr lang="it-IT" baseline="0" dirty="0" err="1"/>
              <a:t>ergonomic</a:t>
            </a:r>
            <a:r>
              <a:rPr lang="it-IT" baseline="0" dirty="0"/>
              <a:t> </a:t>
            </a:r>
            <a:r>
              <a:rPr lang="it-IT" baseline="0" dirty="0" err="1"/>
              <a:t>methods</a:t>
            </a:r>
            <a:r>
              <a:rPr lang="it-IT" baseline="0" dirty="0"/>
              <a:t>…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, </a:t>
            </a:r>
            <a:r>
              <a:rPr lang="it-IT" baseline="0" dirty="0" err="1"/>
              <a:t>avoid</a:t>
            </a:r>
            <a:r>
              <a:rPr lang="it-IT" baseline="0" dirty="0"/>
              <a:t> the </a:t>
            </a:r>
            <a:r>
              <a:rPr lang="it-IT" baseline="0" dirty="0" err="1"/>
              <a:t>usage</a:t>
            </a:r>
            <a:r>
              <a:rPr lang="it-IT" baseline="0" dirty="0"/>
              <a:t> of </a:t>
            </a:r>
            <a:r>
              <a:rPr lang="it-IT" baseline="0" dirty="0" err="1"/>
              <a:t>specialized</a:t>
            </a:r>
            <a:r>
              <a:rPr lang="it-IT" baseline="0" dirty="0"/>
              <a:t> </a:t>
            </a:r>
            <a:r>
              <a:rPr lang="it-IT" baseline="0" dirty="0" err="1"/>
              <a:t>devices</a:t>
            </a:r>
            <a:r>
              <a:rPr lang="it-IT" baseline="0" dirty="0"/>
              <a:t> for </a:t>
            </a:r>
            <a:r>
              <a:rPr lang="it-IT" baseline="0" dirty="0" err="1"/>
              <a:t>authentication</a:t>
            </a:r>
            <a:r>
              <a:rPr lang="it-IT" baseline="0" dirty="0"/>
              <a:t> </a:t>
            </a:r>
            <a:r>
              <a:rPr lang="it-IT" baseline="0" dirty="0" err="1"/>
              <a:t>purposes</a:t>
            </a:r>
            <a:r>
              <a:rPr lang="it-IT" baseline="0" dirty="0"/>
              <a:t> (</a:t>
            </a:r>
            <a:r>
              <a:rPr lang="it-IT" baseline="0" dirty="0" err="1"/>
              <a:t>such</a:t>
            </a:r>
            <a:r>
              <a:rPr lang="it-IT" baseline="0" dirty="0"/>
              <a:t> </a:t>
            </a:r>
            <a:r>
              <a:rPr lang="it-IT" baseline="0" dirty="0" err="1"/>
              <a:t>as</a:t>
            </a:r>
            <a:r>
              <a:rPr lang="it-IT" baseline="0" dirty="0"/>
              <a:t> hardware </a:t>
            </a:r>
            <a:r>
              <a:rPr lang="it-IT" baseline="0" dirty="0" err="1"/>
              <a:t>tokens</a:t>
            </a:r>
            <a:r>
              <a:rPr lang="it-IT" baseline="0" dirty="0"/>
              <a:t>).</a:t>
            </a:r>
          </a:p>
          <a:p>
            <a:r>
              <a:rPr lang="it-IT" baseline="0" dirty="0" err="1"/>
              <a:t>Ergonomics</a:t>
            </a:r>
            <a:r>
              <a:rPr lang="it-IT" baseline="0" dirty="0"/>
              <a:t> word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used</a:t>
            </a:r>
            <a:r>
              <a:rPr lang="it-IT" baseline="0" dirty="0"/>
              <a:t> </a:t>
            </a:r>
            <a:r>
              <a:rPr lang="it-IT" baseline="0" dirty="0" err="1"/>
              <a:t>here</a:t>
            </a:r>
            <a:r>
              <a:rPr lang="it-IT" baseline="0" dirty="0"/>
              <a:t> to indicate the “</a:t>
            </a:r>
            <a:r>
              <a:rPr lang="it-IT" baseline="0" dirty="0" err="1"/>
              <a:t>study</a:t>
            </a:r>
            <a:r>
              <a:rPr lang="it-IT" baseline="0" dirty="0"/>
              <a:t> of </a:t>
            </a:r>
            <a:r>
              <a:rPr lang="it-IT" baseline="0" dirty="0" err="1"/>
              <a:t>people</a:t>
            </a:r>
            <a:r>
              <a:rPr lang="it-IT" baseline="0" dirty="0"/>
              <a:t> </a:t>
            </a:r>
            <a:r>
              <a:rPr lang="it-IT" baseline="0" dirty="0" err="1"/>
              <a:t>efficiency</a:t>
            </a:r>
            <a:r>
              <a:rPr lang="it-IT" baseline="0" dirty="0"/>
              <a:t> in </a:t>
            </a:r>
            <a:r>
              <a:rPr lang="it-IT" baseline="0" dirty="0" err="1"/>
              <a:t>their</a:t>
            </a:r>
            <a:r>
              <a:rPr lang="it-IT" baseline="0" dirty="0"/>
              <a:t> </a:t>
            </a:r>
            <a:r>
              <a:rPr lang="it-IT" baseline="0" dirty="0" err="1"/>
              <a:t>working</a:t>
            </a:r>
            <a:r>
              <a:rPr lang="it-IT" baseline="0" dirty="0"/>
              <a:t> </a:t>
            </a:r>
            <a:r>
              <a:rPr lang="it-IT" baseline="0" dirty="0" err="1"/>
              <a:t>environment</a:t>
            </a:r>
            <a:r>
              <a:rPr lang="it-IT" baseline="0" dirty="0"/>
              <a:t>”, and </a:t>
            </a:r>
            <a:r>
              <a:rPr lang="it-IT" baseline="0" dirty="0" err="1"/>
              <a:t>applied</a:t>
            </a:r>
            <a:r>
              <a:rPr lang="it-IT" baseline="0" dirty="0"/>
              <a:t> to </a:t>
            </a:r>
            <a:r>
              <a:rPr lang="it-IT" baseline="0" dirty="0" err="1"/>
              <a:t>authentication</a:t>
            </a:r>
            <a:r>
              <a:rPr lang="it-IT" baseline="0" dirty="0"/>
              <a:t> </a:t>
            </a:r>
            <a:r>
              <a:rPr lang="it-IT" baseline="0" dirty="0" err="1"/>
              <a:t>processes</a:t>
            </a:r>
            <a:r>
              <a:rPr lang="it-IT" baseline="0" dirty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773B-4E73-4346-9A7B-29A1285C12A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80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Strong authentication methods are not enough! There is</a:t>
            </a:r>
            <a:r>
              <a:rPr lang="it-IT" baseline="0" dirty="0"/>
              <a:t> a human factor and usability.</a:t>
            </a:r>
            <a:endParaRPr lang="it-IT" dirty="0"/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consider</a:t>
            </a:r>
            <a:r>
              <a:rPr lang="it-IT" dirty="0"/>
              <a:t> the </a:t>
            </a:r>
            <a:r>
              <a:rPr lang="it-IT" dirty="0" err="1"/>
              <a:t>whole</a:t>
            </a:r>
            <a:r>
              <a:rPr lang="it-IT" dirty="0"/>
              <a:t> </a:t>
            </a:r>
            <a:r>
              <a:rPr lang="it-IT" dirty="0" err="1"/>
              <a:t>context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user</a:t>
            </a:r>
            <a:r>
              <a:rPr lang="it-IT" dirty="0"/>
              <a:t> </a:t>
            </a:r>
            <a:r>
              <a:rPr lang="it-IT" dirty="0" err="1"/>
              <a:t>operates</a:t>
            </a:r>
            <a:r>
              <a:rPr lang="it-IT" dirty="0"/>
              <a:t>,</a:t>
            </a:r>
            <a:r>
              <a:rPr lang="it-IT" baseline="0" dirty="0"/>
              <a:t> </a:t>
            </a:r>
            <a:r>
              <a:rPr lang="it-IT" baseline="0" dirty="0" err="1"/>
              <a:t>ranging</a:t>
            </a:r>
            <a:r>
              <a:rPr lang="it-IT" baseline="0" dirty="0"/>
              <a:t> from </a:t>
            </a:r>
            <a:r>
              <a:rPr lang="it-IT" baseline="0" dirty="0" err="1"/>
              <a:t>where</a:t>
            </a:r>
            <a:r>
              <a:rPr lang="it-IT" baseline="0" dirty="0"/>
              <a:t> </a:t>
            </a:r>
            <a:r>
              <a:rPr lang="it-IT" baseline="0" dirty="0" err="1"/>
              <a:t>he’s</a:t>
            </a:r>
            <a:r>
              <a:rPr lang="it-IT" baseline="0" dirty="0"/>
              <a:t> </a:t>
            </a:r>
            <a:r>
              <a:rPr lang="it-IT" baseline="0" dirty="0" err="1"/>
              <a:t>connecting</a:t>
            </a:r>
            <a:r>
              <a:rPr lang="it-IT" baseline="0" dirty="0"/>
              <a:t> from, </a:t>
            </a:r>
            <a:r>
              <a:rPr lang="it-IT" baseline="0" dirty="0" err="1"/>
              <a:t>what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he </a:t>
            </a:r>
            <a:r>
              <a:rPr lang="it-IT" baseline="0" dirty="0" err="1"/>
              <a:t>using</a:t>
            </a:r>
            <a:r>
              <a:rPr lang="it-IT" baseline="0" dirty="0"/>
              <a:t> to </a:t>
            </a:r>
            <a:r>
              <a:rPr lang="it-IT" baseline="0" dirty="0" err="1"/>
              <a:t>connect</a:t>
            </a:r>
            <a:r>
              <a:rPr lang="it-IT" baseline="0" dirty="0"/>
              <a:t>, </a:t>
            </a:r>
            <a:r>
              <a:rPr lang="it-IT" baseline="0" dirty="0" err="1"/>
              <a:t>what</a:t>
            </a:r>
            <a:r>
              <a:rPr lang="it-IT" baseline="0" dirty="0"/>
              <a:t> time he </a:t>
            </a:r>
            <a:r>
              <a:rPr lang="it-IT" baseline="0" dirty="0" err="1"/>
              <a:t>connects</a:t>
            </a:r>
            <a:r>
              <a:rPr lang="it-IT" baseline="0" dirty="0"/>
              <a:t>, etc.</a:t>
            </a:r>
          </a:p>
          <a:p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need</a:t>
            </a:r>
            <a:r>
              <a:rPr lang="it-IT" baseline="0" dirty="0"/>
              <a:t> to trust the </a:t>
            </a:r>
            <a:r>
              <a:rPr lang="it-IT" baseline="0" dirty="0" err="1"/>
              <a:t>whole</a:t>
            </a:r>
            <a:r>
              <a:rPr lang="it-IT" baseline="0" dirty="0"/>
              <a:t> </a:t>
            </a:r>
            <a:r>
              <a:rPr lang="it-IT" baseline="0" dirty="0" err="1"/>
              <a:t>context</a:t>
            </a:r>
            <a:r>
              <a:rPr lang="it-IT" baseline="0" dirty="0"/>
              <a:t> to </a:t>
            </a:r>
            <a:r>
              <a:rPr lang="it-IT" baseline="0" dirty="0" err="1"/>
              <a:t>let</a:t>
            </a:r>
            <a:r>
              <a:rPr lang="it-IT" baseline="0" dirty="0"/>
              <a:t> </a:t>
            </a:r>
            <a:r>
              <a:rPr lang="it-IT" baseline="0" dirty="0" err="1"/>
              <a:t>him</a:t>
            </a:r>
            <a:r>
              <a:rPr lang="it-IT" baseline="0" dirty="0"/>
              <a:t> in </a:t>
            </a:r>
            <a:r>
              <a:rPr lang="it-IT" baseline="0" dirty="0" err="1"/>
              <a:t>securely</a:t>
            </a:r>
            <a:r>
              <a:rPr lang="it-IT" baseline="0" dirty="0"/>
              <a:t>.</a:t>
            </a:r>
          </a:p>
          <a:p>
            <a:r>
              <a:rPr lang="it-IT" baseline="0" dirty="0" err="1"/>
              <a:t>This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the </a:t>
            </a:r>
            <a:r>
              <a:rPr lang="it-IT" baseline="0" dirty="0" err="1"/>
              <a:t>only</a:t>
            </a:r>
            <a:r>
              <a:rPr lang="it-IT" baseline="0" dirty="0"/>
              <a:t> way to </a:t>
            </a:r>
            <a:r>
              <a:rPr lang="it-IT" baseline="0" dirty="0" err="1"/>
              <a:t>grant</a:t>
            </a:r>
            <a:r>
              <a:rPr lang="it-IT" baseline="0" dirty="0"/>
              <a:t> to security </a:t>
            </a:r>
            <a:r>
              <a:rPr lang="it-IT" baseline="0" dirty="0" err="1"/>
              <a:t>admins</a:t>
            </a:r>
            <a:r>
              <a:rPr lang="it-IT" baseline="0" dirty="0"/>
              <a:t> the </a:t>
            </a:r>
            <a:r>
              <a:rPr lang="it-IT" baseline="0" dirty="0" err="1"/>
              <a:t>governance</a:t>
            </a:r>
            <a:r>
              <a:rPr lang="it-IT" baseline="0" dirty="0"/>
              <a:t> and control of the client </a:t>
            </a:r>
            <a:r>
              <a:rPr lang="it-IT" baseline="0" dirty="0" err="1"/>
              <a:t>environment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773B-4E73-4346-9A7B-29A1285C12A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86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Cloud</a:t>
            </a:r>
            <a:r>
              <a:rPr lang="it-IT" dirty="0"/>
              <a:t> Computing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bringing</a:t>
            </a:r>
            <a:r>
              <a:rPr lang="it-IT" dirty="0"/>
              <a:t> the </a:t>
            </a:r>
            <a:r>
              <a:rPr lang="it-IT" dirty="0" err="1"/>
              <a:t>need</a:t>
            </a:r>
            <a:r>
              <a:rPr lang="it-IT" baseline="0" dirty="0"/>
              <a:t> to </a:t>
            </a:r>
            <a:r>
              <a:rPr lang="it-IT" baseline="0" dirty="0" err="1"/>
              <a:t>rollout</a:t>
            </a:r>
            <a:r>
              <a:rPr lang="it-IT" baseline="0" dirty="0"/>
              <a:t> new </a:t>
            </a:r>
            <a:r>
              <a:rPr lang="it-IT" baseline="0" dirty="0" err="1"/>
              <a:t>applications</a:t>
            </a:r>
            <a:r>
              <a:rPr lang="it-IT" baseline="0" dirty="0"/>
              <a:t> and </a:t>
            </a:r>
            <a:r>
              <a:rPr lang="it-IT" baseline="0" dirty="0" err="1"/>
              <a:t>services</a:t>
            </a:r>
            <a:r>
              <a:rPr lang="it-IT" baseline="0" dirty="0"/>
              <a:t> (</a:t>
            </a:r>
            <a:r>
              <a:rPr lang="it-IT" baseline="0" dirty="0" err="1"/>
              <a:t>AaaS</a:t>
            </a:r>
            <a:r>
              <a:rPr lang="it-IT" baseline="0" dirty="0"/>
              <a:t>, </a:t>
            </a:r>
            <a:r>
              <a:rPr lang="it-IT" baseline="0" dirty="0" err="1"/>
              <a:t>SaaS</a:t>
            </a:r>
            <a:r>
              <a:rPr lang="it-IT" baseline="0" dirty="0"/>
              <a:t>) </a:t>
            </a:r>
            <a:r>
              <a:rPr lang="it-IT" baseline="0" dirty="0" err="1"/>
              <a:t>very</a:t>
            </a:r>
            <a:r>
              <a:rPr lang="it-IT" baseline="0" dirty="0"/>
              <a:t> </a:t>
            </a:r>
            <a:r>
              <a:rPr lang="it-IT" baseline="0" dirty="0" err="1"/>
              <a:t>rapidly</a:t>
            </a:r>
            <a:r>
              <a:rPr lang="it-IT" baseline="0" dirty="0"/>
              <a:t>, </a:t>
            </a:r>
            <a:r>
              <a:rPr lang="it-IT" baseline="0" dirty="0" err="1"/>
              <a:t>while</a:t>
            </a:r>
            <a:r>
              <a:rPr lang="it-IT" baseline="0" dirty="0"/>
              <a:t> </a:t>
            </a:r>
            <a:r>
              <a:rPr lang="it-IT" baseline="0" dirty="0" err="1"/>
              <a:t>granting</a:t>
            </a:r>
            <a:r>
              <a:rPr lang="it-IT" baseline="0" dirty="0"/>
              <a:t> the </a:t>
            </a:r>
            <a:r>
              <a:rPr lang="it-IT" baseline="0" dirty="0" err="1"/>
              <a:t>highest</a:t>
            </a:r>
            <a:r>
              <a:rPr lang="it-IT" baseline="0" dirty="0"/>
              <a:t> security </a:t>
            </a:r>
            <a:r>
              <a:rPr lang="it-IT" baseline="0" dirty="0" err="1"/>
              <a:t>level</a:t>
            </a:r>
            <a:r>
              <a:rPr lang="it-IT" baseline="0" dirty="0"/>
              <a:t> </a:t>
            </a:r>
            <a:r>
              <a:rPr lang="it-IT" baseline="0" dirty="0" err="1"/>
              <a:t>possible</a:t>
            </a:r>
            <a:r>
              <a:rPr lang="it-IT" baseline="0" dirty="0"/>
              <a:t>.</a:t>
            </a:r>
          </a:p>
          <a:p>
            <a:r>
              <a:rPr lang="it-IT" baseline="0" dirty="0" err="1"/>
              <a:t>This</a:t>
            </a:r>
            <a:r>
              <a:rPr lang="it-IT" baseline="0" dirty="0"/>
              <a:t> can be </a:t>
            </a:r>
            <a:r>
              <a:rPr lang="it-IT" baseline="0" dirty="0" err="1"/>
              <a:t>achieved</a:t>
            </a:r>
            <a:r>
              <a:rPr lang="it-IT" baseline="0" dirty="0"/>
              <a:t> with </a:t>
            </a:r>
            <a:r>
              <a:rPr lang="it-IT" baseline="0" dirty="0" err="1"/>
              <a:t>systems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are </a:t>
            </a:r>
            <a:r>
              <a:rPr lang="it-IT" baseline="0" dirty="0" err="1"/>
              <a:t>integrating</a:t>
            </a:r>
            <a:r>
              <a:rPr lang="it-IT" baseline="0" dirty="0"/>
              <a:t> </a:t>
            </a:r>
            <a:r>
              <a:rPr lang="it-IT" baseline="0" dirty="0" err="1"/>
              <a:t>transparently</a:t>
            </a:r>
            <a:r>
              <a:rPr lang="it-IT" baseline="0" dirty="0"/>
              <a:t> with </a:t>
            </a:r>
            <a:r>
              <a:rPr lang="it-IT" baseline="0" dirty="0" err="1"/>
              <a:t>existing</a:t>
            </a:r>
            <a:r>
              <a:rPr lang="it-IT" baseline="0" dirty="0"/>
              <a:t> </a:t>
            </a:r>
            <a:r>
              <a:rPr lang="it-IT" baseline="0" dirty="0" err="1"/>
              <a:t>environment</a:t>
            </a:r>
            <a:r>
              <a:rPr lang="it-IT" baseline="0" dirty="0"/>
              <a:t> </a:t>
            </a:r>
            <a:r>
              <a:rPr lang="it-IT" baseline="0" dirty="0" err="1"/>
              <a:t>without</a:t>
            </a:r>
            <a:r>
              <a:rPr lang="it-IT" baseline="0" dirty="0"/>
              <a:t> </a:t>
            </a:r>
            <a:r>
              <a:rPr lang="it-IT" baseline="0" dirty="0" err="1"/>
              <a:t>requiring</a:t>
            </a:r>
            <a:r>
              <a:rPr lang="it-IT" baseline="0" dirty="0"/>
              <a:t> </a:t>
            </a:r>
            <a:r>
              <a:rPr lang="it-IT" baseline="0" dirty="0" err="1"/>
              <a:t>reconfigurations</a:t>
            </a:r>
            <a:r>
              <a:rPr lang="it-IT" baseline="0" dirty="0"/>
              <a:t> and </a:t>
            </a:r>
            <a:r>
              <a:rPr lang="it-IT" baseline="0" dirty="0" err="1"/>
              <a:t>migration</a:t>
            </a:r>
            <a:r>
              <a:rPr lang="it-IT" baseline="0" dirty="0"/>
              <a:t>.</a:t>
            </a:r>
          </a:p>
          <a:p>
            <a:r>
              <a:rPr lang="it-IT" baseline="0" dirty="0"/>
              <a:t>To </a:t>
            </a:r>
            <a:r>
              <a:rPr lang="it-IT" baseline="0" dirty="0" err="1"/>
              <a:t>keep</a:t>
            </a:r>
            <a:r>
              <a:rPr lang="it-IT" baseline="0" dirty="0"/>
              <a:t> </a:t>
            </a:r>
            <a:r>
              <a:rPr lang="it-IT" baseline="0" dirty="0" err="1"/>
              <a:t>authentication</a:t>
            </a:r>
            <a:r>
              <a:rPr lang="it-IT" baseline="0" dirty="0"/>
              <a:t> </a:t>
            </a:r>
            <a:r>
              <a:rPr lang="it-IT" baseline="0" dirty="0" err="1"/>
              <a:t>secure</a:t>
            </a:r>
            <a:r>
              <a:rPr lang="it-IT" baseline="0" dirty="0"/>
              <a:t> </a:t>
            </a:r>
            <a:r>
              <a:rPr lang="it-IT" baseline="0" dirty="0" err="1"/>
              <a:t>without</a:t>
            </a:r>
            <a:r>
              <a:rPr lang="it-IT" baseline="0" dirty="0"/>
              <a:t> </a:t>
            </a:r>
            <a:r>
              <a:rPr lang="it-IT" baseline="0" dirty="0" err="1"/>
              <a:t>impacting</a:t>
            </a:r>
            <a:r>
              <a:rPr lang="it-IT" baseline="0" dirty="0"/>
              <a:t> on OPEX </a:t>
            </a:r>
            <a:r>
              <a:rPr lang="it-IT" baseline="0" dirty="0" err="1"/>
              <a:t>expenditures</a:t>
            </a:r>
            <a:r>
              <a:rPr lang="it-IT" baseline="0" dirty="0"/>
              <a:t> and CAPEX </a:t>
            </a:r>
            <a:r>
              <a:rPr lang="it-IT" baseline="0" dirty="0" err="1"/>
              <a:t>investments</a:t>
            </a:r>
            <a:r>
              <a:rPr lang="it-IT" baseline="0" dirty="0"/>
              <a:t>, </a:t>
            </a:r>
            <a:r>
              <a:rPr lang="it-IT" baseline="0" dirty="0" err="1"/>
              <a:t>costs</a:t>
            </a:r>
            <a:r>
              <a:rPr lang="it-IT" baseline="0" dirty="0"/>
              <a:t> </a:t>
            </a:r>
            <a:r>
              <a:rPr lang="it-IT" baseline="0" dirty="0" err="1"/>
              <a:t>need</a:t>
            </a:r>
            <a:r>
              <a:rPr lang="it-IT" baseline="0" dirty="0"/>
              <a:t> to be </a:t>
            </a:r>
            <a:r>
              <a:rPr lang="it-IT" baseline="0" dirty="0" err="1"/>
              <a:t>reduced</a:t>
            </a:r>
            <a:r>
              <a:rPr lang="it-IT" baseline="0" dirty="0"/>
              <a:t> </a:t>
            </a:r>
            <a:r>
              <a:rPr lang="it-IT" baseline="0" dirty="0" err="1"/>
              <a:t>at</a:t>
            </a:r>
            <a:r>
              <a:rPr lang="it-IT" baseline="0" dirty="0"/>
              <a:t> </a:t>
            </a:r>
            <a:r>
              <a:rPr lang="it-IT" baseline="0" dirty="0" err="1"/>
              <a:t>every</a:t>
            </a:r>
            <a:r>
              <a:rPr lang="it-IT" baseline="0" dirty="0"/>
              <a:t> stage. </a:t>
            </a:r>
            <a:r>
              <a:rPr lang="it-IT" baseline="0" dirty="0" err="1"/>
              <a:t>One</a:t>
            </a:r>
            <a:r>
              <a:rPr lang="it-IT" baseline="0" dirty="0"/>
              <a:t> </a:t>
            </a:r>
            <a:r>
              <a:rPr lang="it-IT" baseline="0" dirty="0" err="1"/>
              <a:t>example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the </a:t>
            </a:r>
            <a:r>
              <a:rPr lang="it-IT" baseline="0" dirty="0" err="1"/>
              <a:t>usage</a:t>
            </a:r>
            <a:r>
              <a:rPr lang="it-IT" baseline="0" dirty="0"/>
              <a:t> of software free </a:t>
            </a:r>
            <a:r>
              <a:rPr lang="it-IT" baseline="0" dirty="0" err="1"/>
              <a:t>tokens</a:t>
            </a:r>
            <a:r>
              <a:rPr lang="it-IT" baseline="0" dirty="0"/>
              <a:t> </a:t>
            </a:r>
            <a:r>
              <a:rPr lang="it-IT" baseline="0" dirty="0" err="1"/>
              <a:t>instead</a:t>
            </a:r>
            <a:r>
              <a:rPr lang="it-IT" baseline="0" dirty="0"/>
              <a:t> of “per-</a:t>
            </a:r>
            <a:r>
              <a:rPr lang="it-IT" baseline="0" dirty="0" err="1"/>
              <a:t>user</a:t>
            </a:r>
            <a:r>
              <a:rPr lang="it-IT" baseline="0" dirty="0"/>
              <a:t>” </a:t>
            </a:r>
            <a:r>
              <a:rPr lang="it-IT" baseline="0" dirty="0" err="1"/>
              <a:t>costly</a:t>
            </a:r>
            <a:r>
              <a:rPr lang="it-IT" baseline="0" dirty="0"/>
              <a:t> hardware </a:t>
            </a:r>
            <a:r>
              <a:rPr lang="it-IT" baseline="0" dirty="0" err="1"/>
              <a:t>tokens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773B-4E73-4346-9A7B-29A1285C12A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86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Try to answer as honestly as possible</a:t>
            </a:r>
            <a:r>
              <a:rPr lang="en-US" baseline="0" dirty="0"/>
              <a:t> to this question concerning your environment, to understand how efficiently A2Cloud can answer to your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968-724A-4736-8F63-4B125D8BD6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IAM = Identity and Access Management</a:t>
            </a:r>
          </a:p>
          <a:p>
            <a:r>
              <a:rPr lang="en-US" dirty="0"/>
              <a:t>Focus is on the user access strategy.</a:t>
            </a:r>
          </a:p>
          <a:p>
            <a:r>
              <a:rPr lang="en-US" dirty="0"/>
              <a:t>Flexibility and dynamic provision of applications depending on satisfied</a:t>
            </a:r>
            <a:r>
              <a:rPr lang="en-US" baseline="0" dirty="0"/>
              <a:t> criteria are the key strength here, for a faster time-to-market of the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968-724A-4736-8F63-4B125D8BD6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Universality</a:t>
            </a:r>
            <a:r>
              <a:rPr lang="en-US" baseline="0" dirty="0"/>
              <a:t> of the client platform means “come to the Cloud, bring your preferred device”.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server-based access strategy and extensive client platform compatibility create the ideal condition to maintain the level of control and security that IT Administrators need.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 matter how many application the client needs to access, the Single Sign-On creates the ideal condition for the lowest yet most secure authentication process and application access.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968-724A-4736-8F63-4B125D8BD6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Verification</a:t>
            </a:r>
            <a:r>
              <a:rPr lang="en-US" baseline="0" dirty="0"/>
              <a:t> of the security posture means to be able to validate the whole context, not just the credentials, of a connecting client.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968-724A-4736-8F63-4B125D8BD62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</a:t>
            </a:r>
            <a:r>
              <a:rPr lang="en-US" baseline="0" dirty="0"/>
              <a:t> what are the available options from the infrastructure perspective: Virtual, SW, Appliance, Hybrids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26968-724A-4736-8F63-4B125D8BD62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983" y="2891398"/>
            <a:ext cx="6382650" cy="1301350"/>
          </a:xfrm>
        </p:spPr>
        <p:txBody>
          <a:bodyPr anchor="b" anchorCtr="0">
            <a:normAutofit/>
          </a:bodyPr>
          <a:lstStyle>
            <a:lvl1pPr>
              <a:lnSpc>
                <a:spcPct val="70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984" y="4286157"/>
            <a:ext cx="6382649" cy="5956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8509" y="5495162"/>
            <a:ext cx="2254379" cy="6003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Presenter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Date</a:t>
            </a:r>
            <a:r>
              <a:rPr lang="fi-FI" dirty="0"/>
              <a:t>, </a:t>
            </a:r>
            <a:r>
              <a:rPr lang="fi-FI" dirty="0" err="1"/>
              <a:t>Location</a:t>
            </a:r>
            <a:endParaRPr lang="en-US" dirty="0"/>
          </a:p>
        </p:txBody>
      </p:sp>
      <p:pic>
        <p:nvPicPr>
          <p:cNvPr id="16" name="Picture 34" descr="C:\Documents and Settings\quinine\Desktop\mass security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063985" y="1020842"/>
            <a:ext cx="1745830" cy="413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27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nesoft_ppt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8979" cy="688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2811881"/>
            <a:ext cx="8481389" cy="1681885"/>
          </a:xfrm>
        </p:spPr>
        <p:txBody>
          <a:bodyPr tIns="0" bIns="0" anchor="b" anchorCtr="0">
            <a:normAutofit/>
          </a:bodyPr>
          <a:lstStyle>
            <a:lvl1pPr>
              <a:lnSpc>
                <a:spcPct val="70000"/>
              </a:lnSpc>
              <a:defRPr sz="7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3" cstate="print">
            <a:lum bright="100000" contrast="-40000"/>
          </a:blip>
          <a:srcRect/>
          <a:stretch>
            <a:fillRect/>
          </a:stretch>
        </p:blipFill>
        <p:spPr bwMode="auto">
          <a:xfrm>
            <a:off x="339003" y="6392092"/>
            <a:ext cx="1056633" cy="250481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8507" y="4493147"/>
            <a:ext cx="8481391" cy="9270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cap="all">
                <a:solidFill>
                  <a:srgbClr val="FFFFFF"/>
                </a:solidFill>
              </a:defRPr>
            </a:lvl1pPr>
            <a:lvl2pPr marL="457153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305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457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61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72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nesoft_ppt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8979" cy="688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1438646"/>
            <a:ext cx="8481389" cy="1850074"/>
          </a:xfrm>
        </p:spPr>
        <p:txBody>
          <a:bodyPr tIns="0" bIns="0"/>
          <a:lstStyle>
            <a:lvl1pPr>
              <a:lnSpc>
                <a:spcPct val="70000"/>
              </a:lnSpc>
              <a:defRPr sz="7300">
                <a:solidFill>
                  <a:srgbClr val="004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3" cstate="print">
            <a:lum bright="100000" contrast="-40000"/>
          </a:blip>
          <a:srcRect/>
          <a:stretch>
            <a:fillRect/>
          </a:stretch>
        </p:blipFill>
        <p:spPr bwMode="auto">
          <a:xfrm>
            <a:off x="339003" y="6392092"/>
            <a:ext cx="1056633" cy="250481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8507" y="399939"/>
            <a:ext cx="8481391" cy="927068"/>
          </a:xfrm>
        </p:spPr>
        <p:txBody>
          <a:bodyPr tIns="0" bIns="0" anchor="b" anchorCtr="0"/>
          <a:lstStyle>
            <a:lvl1pPr marL="0" indent="0">
              <a:buFontTx/>
              <a:buNone/>
              <a:defRPr cap="all">
                <a:solidFill>
                  <a:schemeClr val="tx2"/>
                </a:solidFill>
              </a:defRPr>
            </a:lvl1pPr>
            <a:lvl2pPr marL="457153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305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457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61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16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nesoft_ppt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8979" cy="688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4143015"/>
            <a:ext cx="8481389" cy="1681885"/>
          </a:xfrm>
        </p:spPr>
        <p:txBody>
          <a:bodyPr tIns="0" bIns="0">
            <a:normAutofit/>
          </a:bodyPr>
          <a:lstStyle>
            <a:lvl1pPr algn="r">
              <a:lnSpc>
                <a:spcPct val="70000"/>
              </a:lnSpc>
              <a:defRPr sz="7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3" cstate="print">
            <a:lum bright="100000" contrast="-40000"/>
          </a:blip>
          <a:srcRect/>
          <a:stretch>
            <a:fillRect/>
          </a:stretch>
        </p:blipFill>
        <p:spPr bwMode="auto">
          <a:xfrm>
            <a:off x="339003" y="6392092"/>
            <a:ext cx="1056633" cy="250481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26984" y="3041123"/>
            <a:ext cx="8481391" cy="927068"/>
          </a:xfrm>
        </p:spPr>
        <p:txBody>
          <a:bodyPr tIns="0" bIns="0" anchor="b" anchorCtr="0"/>
          <a:lstStyle>
            <a:lvl1pPr marL="0" indent="0" algn="r">
              <a:buFontTx/>
              <a:buNone/>
              <a:defRPr cap="all">
                <a:solidFill>
                  <a:srgbClr val="FFFFFF"/>
                </a:solidFill>
              </a:defRPr>
            </a:lvl1pPr>
            <a:lvl2pPr marL="457153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305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457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61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1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nesoft_ppt_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8979" cy="688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792905"/>
            <a:ext cx="8481389" cy="1615172"/>
          </a:xfrm>
        </p:spPr>
        <p:txBody>
          <a:bodyPr tIns="0" bIns="0">
            <a:normAutofit/>
          </a:bodyPr>
          <a:lstStyle>
            <a:lvl1pPr>
              <a:lnSpc>
                <a:spcPct val="70000"/>
              </a:lnSpc>
              <a:defRPr sz="7300">
                <a:solidFill>
                  <a:srgbClr val="004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3" cstate="print">
            <a:lum bright="100000" contrast="-40000"/>
          </a:blip>
          <a:srcRect/>
          <a:stretch>
            <a:fillRect/>
          </a:stretch>
        </p:blipFill>
        <p:spPr bwMode="auto">
          <a:xfrm>
            <a:off x="339003" y="6392092"/>
            <a:ext cx="1056633" cy="250481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8507" y="2408077"/>
            <a:ext cx="8481391" cy="766172"/>
          </a:xfrm>
        </p:spPr>
        <p:txBody>
          <a:bodyPr tIns="0" bIns="0"/>
          <a:lstStyle>
            <a:lvl1pPr marL="0" indent="0">
              <a:buFontTx/>
              <a:buNone/>
              <a:defRPr cap="all">
                <a:solidFill>
                  <a:srgbClr val="004366"/>
                </a:solidFill>
              </a:defRPr>
            </a:lvl1pPr>
            <a:lvl2pPr marL="457153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305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457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61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16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509" y="840382"/>
            <a:ext cx="8481389" cy="530616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509" y="3842859"/>
            <a:ext cx="6378327" cy="1276780"/>
          </a:xfrm>
        </p:spPr>
        <p:txBody>
          <a:bodyPr tIns="0" bIns="0" anchor="b" anchorCtr="0">
            <a:normAutofit/>
          </a:bodyPr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pic>
        <p:nvPicPr>
          <p:cNvPr id="7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38508" y="6391587"/>
            <a:ext cx="1056633" cy="2504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3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38507" y="851086"/>
            <a:ext cx="8485712" cy="53047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38508" y="6391587"/>
            <a:ext cx="1056633" cy="2504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83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576988-0F6D-498F-8294-EDD3404A35F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28D060-C615-437D-83BA-4B6FF61A3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01" y="6392929"/>
            <a:ext cx="1056960" cy="25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9761" y="6207188"/>
            <a:ext cx="8491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1810" y="706536"/>
            <a:ext cx="8562744" cy="79869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92322" y="1674184"/>
            <a:ext cx="6818613" cy="4484961"/>
          </a:xfrm>
        </p:spPr>
        <p:txBody>
          <a:bodyPr/>
          <a:lstStyle>
            <a:lvl1pPr marL="322496" indent="-322496">
              <a:buClr>
                <a:schemeClr val="tx1"/>
              </a:buClr>
              <a:buSzPct val="11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8506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9866" y="6205882"/>
            <a:ext cx="8494355" cy="0"/>
          </a:xfrm>
          <a:prstGeom prst="line">
            <a:avLst/>
          </a:prstGeom>
          <a:ln w="28575">
            <a:solidFill>
              <a:srgbClr val="003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 rot="10800000" flipV="1">
            <a:off x="329863" y="695302"/>
            <a:ext cx="8494355" cy="95009"/>
          </a:xfrm>
          <a:prstGeom prst="rect">
            <a:avLst/>
          </a:prstGeom>
          <a:solidFill>
            <a:srgbClr val="004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fi-FI"/>
          </a:p>
        </p:txBody>
      </p:sp>
      <p:pic>
        <p:nvPicPr>
          <p:cNvPr id="7" name="Picture 6" descr="Stonesoft_logo_RGB_ppt_small_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2" y="6388708"/>
            <a:ext cx="1048650" cy="2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7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01" y="6391489"/>
            <a:ext cx="1056960" cy="25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4"/>
          <p:cNvCxnSpPr/>
          <p:nvPr/>
        </p:nvCxnSpPr>
        <p:spPr>
          <a:xfrm>
            <a:off x="329760" y="6205748"/>
            <a:ext cx="8494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/>
          <p:nvPr/>
        </p:nvSpPr>
        <p:spPr>
          <a:xfrm rot="10800000" flipV="1">
            <a:off x="329760" y="695449"/>
            <a:ext cx="8494560" cy="95030"/>
          </a:xfrm>
          <a:prstGeom prst="rect">
            <a:avLst/>
          </a:prstGeom>
          <a:solidFill>
            <a:srgbClr val="004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27" tIns="41464" rIns="82927" bIns="41464"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10" y="929615"/>
            <a:ext cx="8481390" cy="1193705"/>
          </a:xfrm>
        </p:spPr>
        <p:txBody>
          <a:bodyPr anchor="b"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39947" y="2215589"/>
            <a:ext cx="4895932" cy="3850662"/>
          </a:xfrm>
        </p:spPr>
        <p:txBody>
          <a:bodyPr/>
          <a:lstStyle>
            <a:lvl1pPr marL="342791" indent="-342791">
              <a:buSzPct val="100000"/>
              <a:buFontTx/>
              <a:buBlip>
                <a:blip r:embed="rId3"/>
              </a:buBlip>
              <a:defRPr/>
            </a:lvl1pPr>
            <a:lvl2pPr marL="742714" indent="-285659">
              <a:buSzPct val="100000"/>
              <a:buFontTx/>
              <a:buBlip>
                <a:blip r:embed="rId3"/>
              </a:buBlip>
              <a:defRPr/>
            </a:lvl2pPr>
            <a:lvl3pPr marL="1142638" indent="-228528">
              <a:buSzPct val="100000"/>
              <a:buFontTx/>
              <a:buBlip>
                <a:blip r:embed="rId3"/>
              </a:buBlip>
              <a:defRPr/>
            </a:lvl3pPr>
            <a:lvl4pPr marL="1599691" indent="-228528">
              <a:buSzPct val="100000"/>
              <a:buFontTx/>
              <a:buBlip>
                <a:blip r:embed="rId3"/>
              </a:buBlip>
              <a:defRPr/>
            </a:lvl4pPr>
            <a:lvl5pPr marL="2056747" indent="-228528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36089" y="2215590"/>
            <a:ext cx="3483810" cy="385066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182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1585170"/>
            <a:ext cx="8481389" cy="1193705"/>
          </a:xfrm>
        </p:spPr>
        <p:txBody>
          <a:bodyPr tIns="0" bIns="0"/>
          <a:lstStyle>
            <a:lvl1pPr>
              <a:lnSpc>
                <a:spcPct val="7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38508" y="6391587"/>
            <a:ext cx="1056633" cy="2504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 rot="16200000" flipV="1">
            <a:off x="3911450" y="4457881"/>
            <a:ext cx="3087095" cy="1296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661765" y="2979155"/>
            <a:ext cx="3158134" cy="30870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00">
                <a:solidFill>
                  <a:schemeClr val="tx2"/>
                </a:solidFill>
                <a:latin typeface="Lubalin Graph Medium BT"/>
                <a:cs typeface="Lubalin Graph Medium BT"/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7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39946" y="938585"/>
            <a:ext cx="8479952" cy="476490"/>
          </a:xfrm>
        </p:spPr>
        <p:txBody>
          <a:bodyPr tIns="0" bIns="0" anchor="t" anchorCtr="0">
            <a:normAutofit/>
          </a:bodyPr>
          <a:lstStyle>
            <a:lvl1pPr marL="0" indent="0">
              <a:buFontTx/>
              <a:buNone/>
              <a:defRPr sz="2900" cap="all"/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7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39946" y="2979155"/>
            <a:ext cx="4945856" cy="3087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509" y="934264"/>
            <a:ext cx="8481389" cy="617901"/>
          </a:xfrm>
        </p:spPr>
        <p:txBody>
          <a:bodyPr tIns="0" bIns="0"/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pic>
        <p:nvPicPr>
          <p:cNvPr id="7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38508" y="6391587"/>
            <a:ext cx="1056633" cy="2504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8508" y="1664822"/>
            <a:ext cx="7164817" cy="4405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66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983" y="2891398"/>
            <a:ext cx="6382650" cy="1301350"/>
          </a:xfrm>
        </p:spPr>
        <p:txBody>
          <a:bodyPr anchor="b" anchorCtr="0">
            <a:normAutofit/>
          </a:bodyPr>
          <a:lstStyle>
            <a:lvl1pPr>
              <a:lnSpc>
                <a:spcPct val="70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984" y="4286157"/>
            <a:ext cx="6382649" cy="5956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rgbClr val="004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8509" y="5495162"/>
            <a:ext cx="2254379" cy="6003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Presenter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Date</a:t>
            </a:r>
            <a:r>
              <a:rPr lang="fi-FI" dirty="0"/>
              <a:t>, </a:t>
            </a:r>
            <a:r>
              <a:rPr lang="fi-FI" dirty="0" err="1"/>
              <a:t>Location</a:t>
            </a:r>
            <a:endParaRPr lang="en-US" dirty="0"/>
          </a:p>
        </p:txBody>
      </p:sp>
      <p:pic>
        <p:nvPicPr>
          <p:cNvPr id="16" name="Picture 34" descr="C:\Documents and Settings\quinine\Desktop\mass security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063985" y="1020842"/>
            <a:ext cx="1745830" cy="413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85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1585170"/>
            <a:ext cx="8481389" cy="1281327"/>
          </a:xfrm>
        </p:spPr>
        <p:txBody>
          <a:bodyPr tIns="0" bIns="0"/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38508" y="6391587"/>
            <a:ext cx="1056633" cy="2504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 rot="16200000" flipV="1">
            <a:off x="3905326" y="4451756"/>
            <a:ext cx="3099343" cy="1296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661765" y="2966907"/>
            <a:ext cx="3158134" cy="309934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00">
                <a:solidFill>
                  <a:schemeClr val="tx2"/>
                </a:solidFill>
                <a:latin typeface="Lubalin Graph Medium BT"/>
                <a:cs typeface="Lubalin Graph Medium BT"/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7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39946" y="938585"/>
            <a:ext cx="8479952" cy="476490"/>
          </a:xfrm>
        </p:spPr>
        <p:txBody>
          <a:bodyPr tIns="0" bIns="0" anchor="t" anchorCtr="0">
            <a:normAutofit/>
          </a:bodyPr>
          <a:lstStyle>
            <a:lvl1pPr marL="0" indent="0">
              <a:buFontTx/>
              <a:buNone/>
              <a:defRPr sz="2900" cap="all"/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7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39946" y="2966907"/>
            <a:ext cx="4945856" cy="3099343"/>
          </a:xfrm>
        </p:spPr>
        <p:txBody>
          <a:bodyPr/>
          <a:lstStyle>
            <a:lvl1pPr marL="342865" indent="-342865">
              <a:buSzPct val="100000"/>
              <a:buFontTx/>
              <a:buBlip>
                <a:blip r:embed="rId3"/>
              </a:buBlip>
              <a:defRPr/>
            </a:lvl1pPr>
            <a:lvl2pPr marL="742873" indent="-285720">
              <a:buSzPct val="100000"/>
              <a:buFontTx/>
              <a:buBlip>
                <a:blip r:embed="rId3"/>
              </a:buBlip>
              <a:defRPr/>
            </a:lvl2pPr>
            <a:lvl3pPr marL="1142882" indent="-228577">
              <a:buSzPct val="100000"/>
              <a:buFontTx/>
              <a:buBlip>
                <a:blip r:embed="rId3"/>
              </a:buBlip>
              <a:defRPr/>
            </a:lvl3pPr>
            <a:lvl4pPr marL="1600034" indent="-228577">
              <a:buSzPct val="100000"/>
              <a:buFontTx/>
              <a:buBlip>
                <a:blip r:embed="rId3"/>
              </a:buBlip>
              <a:defRPr/>
            </a:lvl4pPr>
            <a:lvl5pPr marL="2057187" indent="-228577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87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509" y="934263"/>
            <a:ext cx="8481389" cy="617568"/>
          </a:xfrm>
        </p:spPr>
        <p:txBody>
          <a:bodyPr tIns="0" bIns="0"/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pic>
        <p:nvPicPr>
          <p:cNvPr id="7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38508" y="6391587"/>
            <a:ext cx="1056633" cy="2504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rgbClr val="004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8508" y="1639645"/>
            <a:ext cx="7164817" cy="4430924"/>
          </a:xfrm>
        </p:spPr>
        <p:txBody>
          <a:bodyPr/>
          <a:lstStyle>
            <a:lvl1pPr marL="342865" indent="-342865">
              <a:buSzPct val="100000"/>
              <a:buFontTx/>
              <a:buBlip>
                <a:blip r:embed="rId3"/>
              </a:buBlip>
              <a:defRPr/>
            </a:lvl1pPr>
            <a:lvl2pPr marL="742873" indent="-285720">
              <a:buSzPct val="100000"/>
              <a:buFontTx/>
              <a:buBlip>
                <a:blip r:embed="rId3"/>
              </a:buBlip>
              <a:defRPr/>
            </a:lvl2pPr>
            <a:lvl3pPr marL="1142882" indent="-228577">
              <a:buSzPct val="100000"/>
              <a:buFontTx/>
              <a:buBlip>
                <a:blip r:embed="rId3"/>
              </a:buBlip>
              <a:defRPr/>
            </a:lvl3pPr>
            <a:lvl4pPr marL="1600034" indent="-228577">
              <a:buSzPct val="100000"/>
              <a:buFontTx/>
              <a:buBlip>
                <a:blip r:embed="rId3"/>
              </a:buBlip>
              <a:defRPr/>
            </a:lvl4pPr>
            <a:lvl5pPr marL="2057187" indent="-228577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11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983" y="2891398"/>
            <a:ext cx="6382650" cy="1301350"/>
          </a:xfrm>
        </p:spPr>
        <p:txBody>
          <a:bodyPr anchor="b" anchorCtr="0">
            <a:normAutofit/>
          </a:bodyPr>
          <a:lstStyle>
            <a:lvl1pPr>
              <a:lnSpc>
                <a:spcPct val="70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984" y="4286157"/>
            <a:ext cx="6382649" cy="5956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8509" y="5495162"/>
            <a:ext cx="2254379" cy="6003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Presenter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Date</a:t>
            </a:r>
            <a:r>
              <a:rPr lang="fi-FI" dirty="0"/>
              <a:t>, </a:t>
            </a:r>
            <a:r>
              <a:rPr lang="fi-FI" dirty="0" err="1"/>
              <a:t>Location</a:t>
            </a:r>
            <a:endParaRPr lang="en-US" dirty="0"/>
          </a:p>
        </p:txBody>
      </p:sp>
      <p:pic>
        <p:nvPicPr>
          <p:cNvPr id="16" name="Picture 34" descr="C:\Documents and Settings\quinine\Desktop\mass security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063985" y="1020842"/>
            <a:ext cx="1745830" cy="413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85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1585170"/>
            <a:ext cx="8481389" cy="1293845"/>
          </a:xfrm>
        </p:spPr>
        <p:txBody>
          <a:bodyPr tIns="0" bIns="0"/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38508" y="6391587"/>
            <a:ext cx="1056633" cy="2504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 rot="16200000" flipV="1">
            <a:off x="3905326" y="4451756"/>
            <a:ext cx="3099343" cy="1296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661765" y="2966907"/>
            <a:ext cx="3158134" cy="309934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900">
                <a:solidFill>
                  <a:schemeClr val="tx2"/>
                </a:solidFill>
                <a:latin typeface="Lubalin Graph Medium BT"/>
                <a:cs typeface="Lubalin Graph Medium BT"/>
              </a:defRPr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7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39946" y="938585"/>
            <a:ext cx="8479952" cy="476490"/>
          </a:xfrm>
        </p:spPr>
        <p:txBody>
          <a:bodyPr tIns="0" bIns="0" anchor="t" anchorCtr="0">
            <a:normAutofit/>
          </a:bodyPr>
          <a:lstStyle>
            <a:lvl1pPr marL="0" indent="0">
              <a:buFontTx/>
              <a:buNone/>
              <a:defRPr sz="2900" cap="all"/>
            </a:lvl1pPr>
            <a:lvl2pPr marL="457153" indent="0">
              <a:buFontTx/>
              <a:buNone/>
              <a:defRPr/>
            </a:lvl2pPr>
            <a:lvl3pPr marL="914305" indent="0">
              <a:buFontTx/>
              <a:buNone/>
              <a:defRPr/>
            </a:lvl3pPr>
            <a:lvl4pPr marL="1371457" indent="0">
              <a:buFontTx/>
              <a:buNone/>
              <a:defRPr/>
            </a:lvl4pPr>
            <a:lvl5pPr marL="182861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39946" y="2966907"/>
            <a:ext cx="4945856" cy="3099343"/>
          </a:xfrm>
        </p:spPr>
        <p:txBody>
          <a:bodyPr/>
          <a:lstStyle>
            <a:lvl1pPr marL="342865" indent="-342865">
              <a:buSzPct val="100000"/>
              <a:buFontTx/>
              <a:buBlip>
                <a:blip r:embed="rId3"/>
              </a:buBlip>
              <a:defRPr/>
            </a:lvl1pPr>
            <a:lvl2pPr marL="742873" indent="-285720">
              <a:buSzPct val="100000"/>
              <a:buFontTx/>
              <a:buBlip>
                <a:blip r:embed="rId3"/>
              </a:buBlip>
              <a:defRPr/>
            </a:lvl2pPr>
            <a:lvl3pPr marL="1142882" indent="-228577">
              <a:buSzPct val="100000"/>
              <a:buFontTx/>
              <a:buBlip>
                <a:blip r:embed="rId3"/>
              </a:buBlip>
              <a:defRPr/>
            </a:lvl3pPr>
            <a:lvl4pPr marL="1600034" indent="-228577">
              <a:buSzPct val="100000"/>
              <a:buFontTx/>
              <a:buBlip>
                <a:blip r:embed="rId3"/>
              </a:buBlip>
              <a:defRPr/>
            </a:lvl4pPr>
            <a:lvl5pPr marL="2057187" indent="-228577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8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509" y="934263"/>
            <a:ext cx="8481389" cy="617568"/>
          </a:xfrm>
        </p:spPr>
        <p:txBody>
          <a:bodyPr tIns="0" bIns="0"/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pic>
        <p:nvPicPr>
          <p:cNvPr id="7" name="Picture 2" descr="C:\Documents and Settings\quinine\Desktop\stonesoft_NOTAGLINE_RGB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338508" y="6391587"/>
            <a:ext cx="1056633" cy="25048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29865" y="6205882"/>
            <a:ext cx="84943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 flipV="1">
            <a:off x="329862" y="695302"/>
            <a:ext cx="8494355" cy="9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8508" y="1639645"/>
            <a:ext cx="7164817" cy="4430924"/>
          </a:xfrm>
        </p:spPr>
        <p:txBody>
          <a:bodyPr/>
          <a:lstStyle>
            <a:lvl1pPr marL="342865" indent="-342865">
              <a:buSzPct val="100000"/>
              <a:buFontTx/>
              <a:buBlip>
                <a:blip r:embed="rId3"/>
              </a:buBlip>
              <a:defRPr/>
            </a:lvl1pPr>
            <a:lvl2pPr marL="742873" indent="-285720">
              <a:buSzPct val="100000"/>
              <a:buFontTx/>
              <a:buBlip>
                <a:blip r:embed="rId3"/>
              </a:buBlip>
              <a:defRPr/>
            </a:lvl2pPr>
            <a:lvl3pPr marL="1142882" indent="-228577">
              <a:buSzPct val="100000"/>
              <a:buFontTx/>
              <a:buBlip>
                <a:blip r:embed="rId3"/>
              </a:buBlip>
              <a:defRPr/>
            </a:lvl3pPr>
            <a:lvl4pPr marL="1600034" indent="-228577">
              <a:buSzPct val="100000"/>
              <a:buFontTx/>
              <a:buBlip>
                <a:blip r:embed="rId3"/>
              </a:buBlip>
              <a:defRPr/>
            </a:lvl4pPr>
            <a:lvl5pPr marL="2057187" indent="-228577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509" y="813636"/>
            <a:ext cx="8481389" cy="663424"/>
          </a:xfrm>
          <a:prstGeom prst="rect">
            <a:avLst/>
          </a:prstGeom>
        </p:spPr>
        <p:txBody>
          <a:bodyPr vert="horz" lIns="91430" tIns="0" rIns="91430" bIns="0" rtlCol="0" anchor="t" anchorCtr="0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948" y="1589717"/>
            <a:ext cx="7150616" cy="447653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153" rtl="0" eaLnBrk="1" latinLnBrk="0" hangingPunct="1">
        <a:lnSpc>
          <a:spcPct val="70000"/>
        </a:lnSpc>
        <a:spcBef>
          <a:spcPct val="0"/>
        </a:spcBef>
        <a:buNone/>
        <a:defRPr sz="5400" b="0" i="0" kern="1200">
          <a:solidFill>
            <a:schemeClr val="tx2"/>
          </a:solidFill>
          <a:latin typeface="Lubalin Graph Medium BT"/>
          <a:ea typeface="+mj-ea"/>
          <a:cs typeface="Lubalin Graph Medium BT"/>
        </a:defRPr>
      </a:lvl1pPr>
    </p:titleStyle>
    <p:bodyStyle>
      <a:lvl1pPr marL="342865" indent="-342865" algn="l" defTabSz="457153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2500" kern="1200">
          <a:solidFill>
            <a:schemeClr val="tx2"/>
          </a:solidFill>
          <a:latin typeface="Arial"/>
          <a:ea typeface="+mn-ea"/>
          <a:cs typeface="Arial"/>
        </a:defRPr>
      </a:lvl1pPr>
      <a:lvl2pPr marL="742873" indent="-285720" algn="l" defTabSz="457153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2200" kern="1200">
          <a:solidFill>
            <a:schemeClr val="tx2"/>
          </a:solidFill>
          <a:latin typeface="Arial"/>
          <a:ea typeface="+mn-ea"/>
          <a:cs typeface="Arial"/>
        </a:defRPr>
      </a:lvl2pPr>
      <a:lvl3pPr marL="1142882" indent="-228577" algn="l" defTabSz="457153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800" kern="1200">
          <a:solidFill>
            <a:schemeClr val="tx2"/>
          </a:solidFill>
          <a:latin typeface="Arial"/>
          <a:ea typeface="+mn-ea"/>
          <a:cs typeface="Arial"/>
        </a:defRPr>
      </a:lvl3pPr>
      <a:lvl4pPr marL="1600034" indent="-228577" algn="l" defTabSz="457153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2057187" indent="-228577" algn="l" defTabSz="457153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340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366055"/>
            <a:ext cx="7560840" cy="1204905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Анализ защищенности удаленного доступа</a:t>
            </a:r>
            <a:endParaRPr lang="en-GB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88024" y="5013175"/>
            <a:ext cx="3798473" cy="916873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00B050"/>
                </a:solidFill>
              </a:rPr>
              <a:t>PhD, кафедра информационные системы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Карюкин В.И.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8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StoneGate SSL VPN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231775" indent="-231775">
              <a:spcBef>
                <a:spcPts val="0"/>
              </a:spcBef>
              <a:buSzPct val="75000"/>
              <a:buFontTx/>
              <a:buChar char="•"/>
              <a:defRPr/>
            </a:pPr>
            <a:r>
              <a:rPr lang="ru-RU" sz="2800" dirty="0"/>
              <a:t>Безопасный доступ с любых устройств </a:t>
            </a:r>
          </a:p>
          <a:p>
            <a:pPr marL="465138" lvl="1" indent="-233363">
              <a:spcBef>
                <a:spcPts val="0"/>
              </a:spcBef>
              <a:buSzPct val="75000"/>
              <a:buFont typeface="Wingdings" pitchFamily="2" charset="2"/>
              <a:buChar char="§"/>
              <a:defRPr/>
            </a:pPr>
            <a:r>
              <a:rPr lang="ru-RU" sz="2000" kern="0" dirty="0">
                <a:cs typeface="Arial" charset="0"/>
              </a:rPr>
              <a:t>Встроенная двух факторная аутентификация</a:t>
            </a:r>
            <a:endParaRPr lang="en-US" sz="2000" kern="0" dirty="0">
              <a:cs typeface="Arial" charset="0"/>
            </a:endParaRPr>
          </a:p>
          <a:p>
            <a:pPr marL="465138" lvl="1" indent="-233363">
              <a:spcBef>
                <a:spcPts val="0"/>
              </a:spcBef>
              <a:buSzPct val="75000"/>
              <a:buFont typeface="Wingdings" pitchFamily="2" charset="2"/>
              <a:buChar char="§"/>
              <a:defRPr/>
            </a:pPr>
            <a:r>
              <a:rPr lang="ru-RU" sz="2000" kern="0" dirty="0">
                <a:cs typeface="Arial" charset="0"/>
              </a:rPr>
              <a:t>Интеграция с любыми каталогами и др. ( </a:t>
            </a:r>
            <a:r>
              <a:rPr lang="en-US" sz="2000" kern="0" dirty="0">
                <a:cs typeface="Arial" charset="0"/>
              </a:rPr>
              <a:t>AD, LDAP, Oracle)</a:t>
            </a:r>
          </a:p>
          <a:p>
            <a:pPr marL="465138" lvl="1" indent="-233363">
              <a:spcBef>
                <a:spcPts val="0"/>
              </a:spcBef>
              <a:buSzPct val="75000"/>
              <a:buFont typeface="Wingdings" pitchFamily="2" charset="2"/>
              <a:buChar char="§"/>
              <a:defRPr/>
            </a:pPr>
            <a:r>
              <a:rPr lang="ru-RU" sz="2000" kern="0" dirty="0">
                <a:cs typeface="Arial" charset="0"/>
              </a:rPr>
              <a:t>Поддержка </a:t>
            </a:r>
            <a:r>
              <a:rPr lang="en-US" sz="2000" kern="0" dirty="0">
                <a:cs typeface="Arial" charset="0"/>
              </a:rPr>
              <a:t>single sign-on &amp; ID federation</a:t>
            </a:r>
          </a:p>
          <a:p>
            <a:pPr marL="231775" indent="-231775">
              <a:spcBef>
                <a:spcPts val="0"/>
              </a:spcBef>
              <a:buSzPct val="75000"/>
              <a:buFontTx/>
              <a:buChar char="•"/>
              <a:defRPr/>
            </a:pPr>
            <a:r>
              <a:rPr lang="ru-RU" sz="2800" dirty="0"/>
              <a:t>Интегрированное управление угрозами </a:t>
            </a:r>
            <a:endParaRPr lang="en-US" sz="2800" dirty="0"/>
          </a:p>
          <a:p>
            <a:pPr marL="465138" lvl="1" indent="-233363">
              <a:spcBef>
                <a:spcPts val="0"/>
              </a:spcBef>
              <a:buSzPct val="75000"/>
              <a:buFont typeface="Wingdings" pitchFamily="2" charset="2"/>
              <a:buChar char="§"/>
              <a:defRPr/>
            </a:pPr>
            <a:r>
              <a:rPr lang="ru-RU" sz="2000" kern="0" dirty="0">
                <a:cs typeface="Arial" charset="0"/>
              </a:rPr>
              <a:t>Только доверенные соединения . </a:t>
            </a:r>
            <a:endParaRPr lang="en-US" sz="2000" kern="0" dirty="0">
              <a:cs typeface="Arial" charset="0"/>
            </a:endParaRPr>
          </a:p>
          <a:p>
            <a:pPr marL="465138" lvl="1" indent="-233363">
              <a:spcBef>
                <a:spcPts val="0"/>
              </a:spcBef>
              <a:buSzPct val="75000"/>
              <a:buFont typeface="Wingdings" pitchFamily="2" charset="2"/>
              <a:buChar char="§"/>
              <a:defRPr/>
            </a:pPr>
            <a:r>
              <a:rPr lang="ru-RU" sz="2000" kern="0" dirty="0">
                <a:cs typeface="Arial" charset="0"/>
              </a:rPr>
              <a:t>Анализ целостности и безопасности устройства </a:t>
            </a:r>
          </a:p>
          <a:p>
            <a:pPr marL="465138" lvl="1" indent="-233363">
              <a:spcBef>
                <a:spcPts val="0"/>
              </a:spcBef>
              <a:buSzPct val="75000"/>
              <a:buFont typeface="Wingdings" pitchFamily="2" charset="2"/>
              <a:buChar char="§"/>
              <a:defRPr/>
            </a:pPr>
            <a:r>
              <a:rPr lang="ru-RU" sz="2000" kern="0" dirty="0">
                <a:cs typeface="Arial" charset="0"/>
              </a:rPr>
              <a:t>Удаление «следов» работы пользователя.  </a:t>
            </a:r>
            <a:endParaRPr lang="en-US" sz="2000" kern="0" dirty="0">
              <a:cs typeface="Arial" charset="0"/>
            </a:endParaRPr>
          </a:p>
          <a:p>
            <a:pPr marL="231775" indent="-231775">
              <a:spcBef>
                <a:spcPts val="0"/>
              </a:spcBef>
              <a:buSzPct val="75000"/>
              <a:buFontTx/>
              <a:buChar char="•"/>
              <a:defRPr/>
            </a:pPr>
            <a:r>
              <a:rPr lang="ru-RU" sz="2800" dirty="0"/>
              <a:t>Гранулированное  и гибкое управление доступом </a:t>
            </a:r>
            <a:endParaRPr lang="en-US" sz="2800" dirty="0"/>
          </a:p>
          <a:p>
            <a:pPr marL="465138" lvl="1" indent="-233363">
              <a:spcBef>
                <a:spcPts val="0"/>
              </a:spcBef>
              <a:buSzPct val="75000"/>
              <a:buFont typeface="Wingdings" pitchFamily="2" charset="2"/>
              <a:buChar char="§"/>
              <a:defRPr/>
            </a:pPr>
            <a:r>
              <a:rPr lang="ru-RU" sz="2000" kern="0" dirty="0">
                <a:cs typeface="Arial" charset="0"/>
              </a:rPr>
              <a:t>Авторизация на уровне приложений </a:t>
            </a:r>
          </a:p>
          <a:p>
            <a:pPr marL="465138" lvl="1" indent="-233363">
              <a:spcBef>
                <a:spcPts val="0"/>
              </a:spcBef>
              <a:buSzPct val="75000"/>
              <a:buFont typeface="Wingdings" pitchFamily="2" charset="2"/>
              <a:buChar char="§"/>
              <a:defRPr/>
            </a:pPr>
            <a:r>
              <a:rPr lang="ru-RU" sz="2000" kern="0" dirty="0">
                <a:cs typeface="Arial" charset="0"/>
              </a:rPr>
              <a:t>Концепция </a:t>
            </a:r>
            <a:r>
              <a:rPr lang="en-US" sz="2000" kern="0" dirty="0">
                <a:cs typeface="Arial" charset="0"/>
              </a:rPr>
              <a:t>least privileges</a:t>
            </a:r>
            <a:r>
              <a:rPr lang="ru-RU" sz="2000" kern="0" dirty="0">
                <a:cs typeface="Arial" charset="0"/>
              </a:rPr>
              <a:t> – только то что разрешено</a:t>
            </a:r>
            <a:endParaRPr lang="ru-RU" sz="2800" dirty="0"/>
          </a:p>
        </p:txBody>
      </p:sp>
      <p:grpSp>
        <p:nvGrpSpPr>
          <p:cNvPr id="5" name="Group 36"/>
          <p:cNvGrpSpPr/>
          <p:nvPr/>
        </p:nvGrpSpPr>
        <p:grpSpPr>
          <a:xfrm>
            <a:off x="7308304" y="1196752"/>
            <a:ext cx="1649839" cy="1609725"/>
            <a:chOff x="7308304" y="1196752"/>
            <a:chExt cx="1649839" cy="1609725"/>
          </a:xfrm>
        </p:grpSpPr>
        <p:sp>
          <p:nvSpPr>
            <p:cNvPr id="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7308304" y="1196752"/>
              <a:ext cx="1619250" cy="1609725"/>
            </a:xfrm>
            <a:prstGeom prst="rect">
              <a:avLst/>
            </a:prstGeom>
          </p:spPr>
          <p:txBody>
            <a:bodyPr wrap="none" fromWordArt="1">
              <a:prstTxWarp prst="textCircle">
                <a:avLst>
                  <a:gd name="adj" fmla="val 10859647"/>
                </a:avLst>
              </a:prstTxWarp>
            </a:bodyPr>
            <a:lstStyle/>
            <a:p>
              <a:pPr algn="ctr" rtl="0"/>
              <a:r>
                <a:rPr lang="ru-RU" sz="2000" b="1" dirty="0">
                  <a:solidFill>
                    <a:schemeClr val="bg2">
                      <a:lumMod val="75000"/>
                    </a:schemeClr>
                  </a:solidFill>
                </a:rPr>
                <a:t>ФСТЭК ФСТЭК ФСТЭК ФСТЭК ФСТЭК ФСТЭК ФСТЭК</a:t>
              </a:r>
              <a:endParaRPr lang="en-US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0151391">
              <a:off x="7373967" y="186731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spc="-150" dirty="0">
                  <a:solidFill>
                    <a:schemeClr val="bg2">
                      <a:lumMod val="75000"/>
                    </a:schemeClr>
                  </a:solidFill>
                </a:rPr>
                <a:t>СЕРТИФИЦИРОВАНО</a:t>
              </a:r>
              <a:endParaRPr lang="en-US" sz="1400" b="1" spc="-1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7341135" y="3429000"/>
            <a:ext cx="1649839" cy="1609725"/>
            <a:chOff x="7308304" y="1196752"/>
            <a:chExt cx="1649839" cy="1609725"/>
          </a:xfrm>
        </p:grpSpPr>
        <p:sp>
          <p:nvSpPr>
            <p:cNvPr id="10" name="WordArt 3"/>
            <p:cNvSpPr>
              <a:spLocks noChangeArrowheads="1" noChangeShapeType="1" noTextEdit="1"/>
            </p:cNvSpPr>
            <p:nvPr/>
          </p:nvSpPr>
          <p:spPr bwMode="auto">
            <a:xfrm>
              <a:off x="7308304" y="1196752"/>
              <a:ext cx="1619250" cy="1609725"/>
            </a:xfrm>
            <a:prstGeom prst="rect">
              <a:avLst/>
            </a:prstGeom>
          </p:spPr>
          <p:txBody>
            <a:bodyPr wrap="none" fromWordArt="1">
              <a:prstTxWarp prst="textCircle">
                <a:avLst>
                  <a:gd name="adj" fmla="val 10859647"/>
                </a:avLst>
              </a:prstTxWarp>
            </a:bodyPr>
            <a:lstStyle/>
            <a:p>
              <a:pPr algn="ctr" rtl="0"/>
              <a:r>
                <a:rPr lang="ru-RU" sz="2000" b="1" dirty="0">
                  <a:solidFill>
                    <a:schemeClr val="bg2">
                      <a:lumMod val="75000"/>
                    </a:schemeClr>
                  </a:solidFill>
                </a:rPr>
                <a:t>ФСБ ФСБ ФСБ ФСБ ФСБ ФСБ ФСБ ФСБ ФСБ ФСБ ФСБ</a:t>
              </a:r>
              <a:endParaRPr lang="en-US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151391">
              <a:off x="7373967" y="186731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spc="-150" dirty="0">
                  <a:solidFill>
                    <a:schemeClr val="bg2">
                      <a:lumMod val="75000"/>
                    </a:schemeClr>
                  </a:solidFill>
                </a:rPr>
                <a:t>СЕРТИФИЦИРОВАНО</a:t>
              </a:r>
              <a:endParaRPr lang="en-US" sz="1400" b="1" spc="-15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3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 для людей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8509" y="1639645"/>
            <a:ext cx="5385620" cy="44309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5000"/>
              </a:spcAft>
            </a:pPr>
            <a:r>
              <a:rPr lang="ru-RU" sz="2000" dirty="0"/>
              <a:t>Стратегия управления доступом, основанная на поведении </a:t>
            </a:r>
            <a:r>
              <a:rPr lang="en-US" sz="2000" dirty="0"/>
              <a:t>&gt; </a:t>
            </a:r>
            <a:r>
              <a:rPr lang="ru-RU" sz="2000" dirty="0">
                <a:solidFill>
                  <a:schemeClr val="accent4"/>
                </a:solidFill>
              </a:rPr>
              <a:t>удобство использования гарантировано технологией</a:t>
            </a:r>
            <a:endParaRPr lang="en-US" sz="2000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spcAft>
                <a:spcPts val="5000"/>
              </a:spcAft>
            </a:pPr>
            <a:r>
              <a:rPr lang="ru-RU" sz="2000" dirty="0"/>
              <a:t>Гибкие критерии доступа </a:t>
            </a:r>
            <a:r>
              <a:rPr lang="en-US" sz="2000" dirty="0"/>
              <a:t>&gt; </a:t>
            </a:r>
            <a:r>
              <a:rPr lang="ru-RU" sz="2000" dirty="0">
                <a:solidFill>
                  <a:schemeClr val="accent4"/>
                </a:solidFill>
              </a:rPr>
              <a:t>вы сами выбираете условия в каждой ситуации</a:t>
            </a:r>
            <a:endParaRPr lang="en-US" sz="2000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spcAft>
                <a:spcPts val="5000"/>
              </a:spcAft>
            </a:pPr>
            <a:r>
              <a:rPr lang="ru-RU" sz="2000" dirty="0"/>
              <a:t>Динамическая безопасность </a:t>
            </a:r>
            <a:r>
              <a:rPr lang="en-US" sz="2000" dirty="0"/>
              <a:t>&gt;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4"/>
                </a:solidFill>
              </a:rPr>
              <a:t>вы сами контролируете приложения, в зависимости от заданных критериев</a:t>
            </a:r>
            <a:endParaRPr lang="en-US" sz="2000" b="1" i="1" dirty="0">
              <a:solidFill>
                <a:schemeClr val="accent4"/>
              </a:solidFill>
            </a:endParaRPr>
          </a:p>
        </p:txBody>
      </p:sp>
      <p:pic>
        <p:nvPicPr>
          <p:cNvPr id="6" name="Picture Placeholder 5" descr="spring01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30399" r="30399"/>
          <a:stretch>
            <a:fillRect/>
          </a:stretch>
        </p:blipFill>
        <p:spPr>
          <a:xfrm>
            <a:off x="5659438" y="2216150"/>
            <a:ext cx="3484562" cy="3849688"/>
          </a:xfrm>
        </p:spPr>
      </p:pic>
    </p:spTree>
    <p:extLst>
      <p:ext uri="{BB962C8B-B14F-4D97-AF65-F5344CB8AC3E}">
        <p14:creationId xmlns:p14="http://schemas.microsoft.com/office/powerpoint/2010/main" val="4140526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Универстальный удаленный доступ – почему?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3954" y="2035608"/>
            <a:ext cx="4150143" cy="403496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3999"/>
              </a:spcAft>
            </a:pPr>
            <a:r>
              <a:rPr lang="ru-RU" sz="2400" dirty="0">
                <a:solidFill>
                  <a:schemeClr val="accent4"/>
                </a:solidFill>
              </a:rPr>
              <a:t>Любое устройство </a:t>
            </a:r>
            <a:r>
              <a:rPr lang="ru-RU" sz="2400" dirty="0"/>
              <a:t>отовсюду и в любое время – дает</a:t>
            </a:r>
            <a:r>
              <a:rPr lang="ru-RU" sz="2400" dirty="0">
                <a:solidFill>
                  <a:schemeClr val="accent4"/>
                </a:solidFill>
              </a:rPr>
              <a:t> свободу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spcAft>
                <a:spcPts val="3999"/>
              </a:spcAft>
            </a:pPr>
            <a:r>
              <a:rPr lang="ru-RU" sz="2400" dirty="0">
                <a:solidFill>
                  <a:schemeClr val="accent4"/>
                </a:solidFill>
              </a:rPr>
              <a:t>Не нужно </a:t>
            </a:r>
            <a:r>
              <a:rPr lang="ru-RU" sz="2400" dirty="0"/>
              <a:t>привыкать к новому ПО – дает</a:t>
            </a:r>
            <a:r>
              <a:rPr lang="ru-RU" sz="2400" dirty="0">
                <a:solidFill>
                  <a:schemeClr val="accent4"/>
                </a:solidFill>
              </a:rPr>
              <a:t> простоту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spcAft>
                <a:spcPts val="3999"/>
              </a:spcAft>
            </a:pPr>
            <a:r>
              <a:rPr lang="en-US" sz="2400" dirty="0">
                <a:solidFill>
                  <a:schemeClr val="accent4"/>
                </a:solidFill>
              </a:rPr>
              <a:t>Single Sign On </a:t>
            </a:r>
            <a:r>
              <a:rPr lang="ru-RU" sz="2400" dirty="0"/>
              <a:t> для приложений и ресурсов – повышает </a:t>
            </a:r>
            <a:r>
              <a:rPr lang="ru-RU" sz="2400" dirty="0">
                <a:solidFill>
                  <a:schemeClr val="accent4"/>
                </a:solidFill>
              </a:rPr>
              <a:t>производительность труда</a:t>
            </a:r>
            <a:endParaRPr lang="en-US" sz="2400" dirty="0">
              <a:solidFill>
                <a:schemeClr val="accent4"/>
              </a:solidFill>
            </a:endParaRPr>
          </a:p>
        </p:txBody>
      </p:sp>
      <p:grpSp>
        <p:nvGrpSpPr>
          <p:cNvPr id="4" name="Gruppo 17"/>
          <p:cNvGrpSpPr/>
          <p:nvPr/>
        </p:nvGrpSpPr>
        <p:grpSpPr>
          <a:xfrm>
            <a:off x="4488651" y="1807842"/>
            <a:ext cx="1322980" cy="1254235"/>
            <a:chOff x="3284529" y="2489155"/>
            <a:chExt cx="1963462" cy="1861436"/>
          </a:xfrm>
        </p:grpSpPr>
        <p:sp>
          <p:nvSpPr>
            <p:cNvPr id="14" name="Ovale 13"/>
            <p:cNvSpPr/>
            <p:nvPr/>
          </p:nvSpPr>
          <p:spPr>
            <a:xfrm>
              <a:off x="3284529" y="2489155"/>
              <a:ext cx="1963462" cy="1861436"/>
            </a:xfrm>
            <a:prstGeom prst="ellipse">
              <a:avLst/>
            </a:prstGeom>
            <a:solidFill>
              <a:srgbClr val="8F8F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 descr="laptop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620" y="2818668"/>
              <a:ext cx="980703" cy="1136909"/>
            </a:xfrm>
            <a:prstGeom prst="rect">
              <a:avLst/>
            </a:prstGeom>
          </p:spPr>
        </p:pic>
      </p:grpSp>
      <p:grpSp>
        <p:nvGrpSpPr>
          <p:cNvPr id="5" name="Gruppo 16"/>
          <p:cNvGrpSpPr/>
          <p:nvPr/>
        </p:nvGrpSpPr>
        <p:grpSpPr>
          <a:xfrm>
            <a:off x="5997708" y="1807842"/>
            <a:ext cx="1322980" cy="1254235"/>
            <a:chOff x="5064702" y="2489155"/>
            <a:chExt cx="1963462" cy="1861436"/>
          </a:xfrm>
        </p:grpSpPr>
        <p:sp>
          <p:nvSpPr>
            <p:cNvPr id="15" name="Ovale 14"/>
            <p:cNvSpPr/>
            <p:nvPr/>
          </p:nvSpPr>
          <p:spPr>
            <a:xfrm>
              <a:off x="5064702" y="2489155"/>
              <a:ext cx="1963462" cy="1861436"/>
            </a:xfrm>
            <a:prstGeom prst="ellipse">
              <a:avLst/>
            </a:prstGeom>
            <a:solidFill>
              <a:srgbClr val="8F8F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 descr="phon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7829" y="2818668"/>
              <a:ext cx="692214" cy="1145546"/>
            </a:xfrm>
            <a:prstGeom prst="rect">
              <a:avLst/>
            </a:prstGeom>
          </p:spPr>
        </p:pic>
      </p:grpSp>
      <p:grpSp>
        <p:nvGrpSpPr>
          <p:cNvPr id="6" name="Gruppo 15"/>
          <p:cNvGrpSpPr/>
          <p:nvPr/>
        </p:nvGrpSpPr>
        <p:grpSpPr>
          <a:xfrm>
            <a:off x="7496921" y="1807842"/>
            <a:ext cx="1322980" cy="1254235"/>
            <a:chOff x="6856439" y="2489155"/>
            <a:chExt cx="1963462" cy="1861436"/>
          </a:xfrm>
        </p:grpSpPr>
        <p:sp>
          <p:nvSpPr>
            <p:cNvPr id="13" name="Ovale 12"/>
            <p:cNvSpPr/>
            <p:nvPr/>
          </p:nvSpPr>
          <p:spPr>
            <a:xfrm>
              <a:off x="6856439" y="2489155"/>
              <a:ext cx="1963462" cy="1861436"/>
            </a:xfrm>
            <a:prstGeom prst="ellipse">
              <a:avLst/>
            </a:prstGeom>
            <a:solidFill>
              <a:srgbClr val="8F8F8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" name="Gruppo 11"/>
            <p:cNvGrpSpPr/>
            <p:nvPr/>
          </p:nvGrpSpPr>
          <p:grpSpPr>
            <a:xfrm>
              <a:off x="7028164" y="2613211"/>
              <a:ext cx="1659216" cy="1663700"/>
              <a:chOff x="7027126" y="2755900"/>
              <a:chExt cx="1659216" cy="1663700"/>
            </a:xfrm>
          </p:grpSpPr>
          <p:pic>
            <p:nvPicPr>
              <p:cNvPr id="10" name="Picture 26" descr="iPad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26" b="89706" l="9963" r="99262">
                            <a14:foregroundMark x1="55720" y1="36765" x2="55720" y2="36765"/>
                            <a14:foregroundMark x1="45756" y1="64706" x2="38745" y2="63971"/>
                            <a14:foregroundMark x1="37269" y1="32721" x2="37269" y2="32721"/>
                            <a14:foregroundMark x1="72325" y1="28309" x2="72325" y2="28309"/>
                            <a14:foregroundMark x1="99262" y1="78676" x2="99262" y2="78676"/>
                            <a14:foregroundMark x1="63469" y1="22059" x2="64945" y2="71691"/>
                            <a14:backgroundMark x1="48708" y1="48162" x2="48708" y2="48162"/>
                            <a14:backgroundMark x1="52399" y1="51103" x2="52399" y2="51103"/>
                            <a14:backgroundMark x1="51661" y1="43382" x2="51661" y2="43382"/>
                            <a14:backgroundMark x1="51292" y1="46324" x2="51292" y2="46324"/>
                          </a14:backgroundRemoval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7126" y="2755900"/>
                <a:ext cx="1659216" cy="1663700"/>
              </a:xfrm>
              <a:prstGeom prst="rect">
                <a:avLst/>
              </a:prstGeom>
            </p:spPr>
          </p:pic>
          <p:sp>
            <p:nvSpPr>
              <p:cNvPr id="11" name="Rettangolo 10"/>
              <p:cNvSpPr/>
              <p:nvPr/>
            </p:nvSpPr>
            <p:spPr>
              <a:xfrm>
                <a:off x="7743500" y="3417813"/>
                <a:ext cx="281272" cy="285528"/>
              </a:xfrm>
              <a:prstGeom prst="rect">
                <a:avLst/>
              </a:prstGeom>
              <a:solidFill>
                <a:srgbClr val="8F8F8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9" name="Picture 2" descr="a2cloud-schemes10.png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5" b="89831" l="68112" r="991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902"/>
          <a:stretch/>
        </p:blipFill>
        <p:spPr>
          <a:xfrm>
            <a:off x="4605287" y="4672612"/>
            <a:ext cx="1975232" cy="1523395"/>
          </a:xfrm>
          <a:prstGeom prst="rect">
            <a:avLst/>
          </a:prstGeom>
        </p:spPr>
      </p:pic>
      <p:pic>
        <p:nvPicPr>
          <p:cNvPr id="20" name="Picture 3" descr="a2cloud-schemes9.png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02" b="95755" l="67328" r="98852">
                        <a14:foregroundMark x1="72234" y1="54245" x2="72234" y2="54245"/>
                        <a14:foregroundMark x1="70251" y1="55660" x2="70251" y2="55660"/>
                        <a14:foregroundMark x1="71921" y1="39623" x2="71921" y2="39623"/>
                        <a14:foregroundMark x1="70146" y1="64623" x2="70146" y2="64623"/>
                        <a14:foregroundMark x1="75261" y1="76887" x2="75261" y2="76887"/>
                        <a14:foregroundMark x1="77349" y1="76415" x2="77349" y2="76415"/>
                        <a14:foregroundMark x1="72860" y1="75472" x2="72860" y2="75472"/>
                        <a14:foregroundMark x1="70877" y1="70283" x2="70877" y2="70283"/>
                        <a14:foregroundMark x1="70772" y1="43396" x2="70772" y2="43396"/>
                        <a14:foregroundMark x1="69937" y1="46226" x2="69937" y2="46226"/>
                        <a14:foregroundMark x1="81106" y1="86321" x2="81106" y2="86321"/>
                        <a14:foregroundMark x1="79958" y1="87264" x2="79958" y2="87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850"/>
          <a:stretch/>
        </p:blipFill>
        <p:spPr>
          <a:xfrm>
            <a:off x="6827198" y="4547174"/>
            <a:ext cx="2144345" cy="1523395"/>
          </a:xfrm>
          <a:prstGeom prst="rect">
            <a:avLst/>
          </a:prstGeom>
        </p:spPr>
      </p:pic>
      <p:sp>
        <p:nvSpPr>
          <p:cNvPr id="21" name="Mostrina 20"/>
          <p:cNvSpPr/>
          <p:nvPr/>
        </p:nvSpPr>
        <p:spPr>
          <a:xfrm rot="5400000">
            <a:off x="6198824" y="2292269"/>
            <a:ext cx="1045594" cy="3464212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286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Соответствие политикам ИБ?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4660" y="4484899"/>
            <a:ext cx="7164817" cy="158567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Оценка всего профиля</a:t>
            </a:r>
            <a:r>
              <a:rPr lang="en-US" dirty="0"/>
              <a:t>,</a:t>
            </a:r>
            <a:r>
              <a:rPr lang="ru-RU" dirty="0"/>
              <a:t>а не только проверка прав!</a:t>
            </a:r>
            <a:endParaRPr lang="en-US" dirty="0"/>
          </a:p>
          <a:p>
            <a:r>
              <a:rPr lang="ru-RU" dirty="0"/>
              <a:t>Доверие всей ситуации</a:t>
            </a:r>
            <a:r>
              <a:rPr lang="en-US" dirty="0"/>
              <a:t>, </a:t>
            </a:r>
            <a:r>
              <a:rPr lang="ru-RU" dirty="0"/>
              <a:t>а не только пользователю</a:t>
            </a:r>
            <a:r>
              <a:rPr lang="en-US" dirty="0"/>
              <a:t>!</a:t>
            </a:r>
          </a:p>
          <a:p>
            <a:r>
              <a:rPr lang="ru-RU" dirty="0"/>
              <a:t>Комплексный подход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a2cloud-schemes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69" y="2684901"/>
            <a:ext cx="7271175" cy="17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037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9" y="1611429"/>
            <a:ext cx="8481389" cy="1853832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 свой </a:t>
            </a:r>
            <a:r>
              <a:rPr lang="en-GB" dirty="0"/>
              <a:t>StoneGate </a:t>
            </a:r>
            <a:br>
              <a:rPr lang="en-GB" dirty="0"/>
            </a:br>
            <a:r>
              <a:rPr lang="en-GB" dirty="0"/>
              <a:t>SSL VPN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75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28" y="934264"/>
            <a:ext cx="8839554" cy="617568"/>
          </a:xfrm>
        </p:spPr>
        <p:txBody>
          <a:bodyPr>
            <a:noAutofit/>
          </a:bodyPr>
          <a:lstStyle/>
          <a:p>
            <a:r>
              <a:rPr lang="ru-RU" sz="4400" dirty="0"/>
              <a:t>Выбери среду</a:t>
            </a:r>
            <a:endParaRPr lang="en-US" sz="4400" dirty="0"/>
          </a:p>
        </p:txBody>
      </p:sp>
      <p:sp>
        <p:nvSpPr>
          <p:cNvPr id="3" name="Ovale 2"/>
          <p:cNvSpPr/>
          <p:nvPr/>
        </p:nvSpPr>
        <p:spPr>
          <a:xfrm>
            <a:off x="959698" y="2108942"/>
            <a:ext cx="2576903" cy="2587093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it-IT" sz="4800" dirty="0">
                <a:latin typeface="Lubalin Graph Medium BT"/>
                <a:cs typeface="Lubalin Graph Medium BT"/>
              </a:rPr>
              <a:t>SSL VPN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52612" y="4848586"/>
            <a:ext cx="139151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u-RU" dirty="0"/>
              <a:t>Физическая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5345069" y="2108942"/>
            <a:ext cx="2576903" cy="258709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it-IT" sz="4800" dirty="0">
                <a:solidFill>
                  <a:schemeClr val="bg2">
                    <a:lumMod val="75000"/>
                  </a:schemeClr>
                </a:solidFill>
                <a:latin typeface="Lubalin Graph Medium BT"/>
                <a:cs typeface="Lubalin Graph Medium BT"/>
              </a:rPr>
              <a:t>SSL VPN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61711" y="4848586"/>
            <a:ext cx="1430180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u-RU" dirty="0"/>
              <a:t>Виртуальная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44235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Выбери емкость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80975" indent="-158750">
              <a:buFont typeface="Arial" pitchFamily="34" charset="0"/>
              <a:buChar char="•"/>
            </a:pPr>
            <a:r>
              <a:rPr lang="en-GB" sz="1800" dirty="0"/>
              <a:t>SSL-1030</a:t>
            </a:r>
            <a:r>
              <a:rPr lang="en-GB" dirty="0"/>
              <a:t> </a:t>
            </a:r>
            <a:r>
              <a:rPr lang="ru-RU" dirty="0"/>
              <a:t>10-100*</a:t>
            </a:r>
          </a:p>
          <a:p>
            <a:pPr marL="180975" indent="-158750">
              <a:buFont typeface="Arial" pitchFamily="34" charset="0"/>
              <a:buChar char="•"/>
            </a:pPr>
            <a:endParaRPr lang="ru-RU" dirty="0"/>
          </a:p>
          <a:p>
            <a:pPr marL="180975" indent="-158750">
              <a:buFont typeface="Arial" pitchFamily="34" charset="0"/>
              <a:buChar char="•"/>
            </a:pPr>
            <a:r>
              <a:rPr lang="en-GB" sz="1800" dirty="0"/>
              <a:t>SSL-1302</a:t>
            </a:r>
            <a:r>
              <a:rPr lang="en-GB" dirty="0"/>
              <a:t> </a:t>
            </a:r>
            <a:r>
              <a:rPr lang="ru-RU" dirty="0"/>
              <a:t>100-2500*</a:t>
            </a:r>
          </a:p>
          <a:p>
            <a:pPr marL="180975" indent="-158750">
              <a:buFont typeface="Arial" pitchFamily="34" charset="0"/>
              <a:buChar char="•"/>
            </a:pPr>
            <a:endParaRPr lang="ru-RU" dirty="0"/>
          </a:p>
          <a:p>
            <a:pPr marL="180975" indent="-158750">
              <a:buFont typeface="Arial" pitchFamily="34" charset="0"/>
              <a:buChar char="•"/>
            </a:pPr>
            <a:endParaRPr lang="ru-RU" dirty="0"/>
          </a:p>
          <a:p>
            <a:pPr marL="180975" indent="-158750">
              <a:buFont typeface="Arial" pitchFamily="34" charset="0"/>
              <a:buChar char="•"/>
            </a:pPr>
            <a:r>
              <a:rPr lang="en-GB" sz="1800" dirty="0"/>
              <a:t>SSL-3201</a:t>
            </a:r>
            <a:r>
              <a:rPr lang="en-GB" dirty="0"/>
              <a:t> </a:t>
            </a:r>
            <a:r>
              <a:rPr lang="ru-RU" dirty="0"/>
              <a:t>500-15000*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*одновременных подключений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0" y="1628800"/>
            <a:ext cx="5402250" cy="105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0" y="2703295"/>
            <a:ext cx="5402250" cy="90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66" y="3603670"/>
            <a:ext cx="5452828" cy="15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0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Выбери  сервис и опции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80975" indent="-158750">
              <a:buFont typeface="Arial" pitchFamily="34" charset="0"/>
              <a:buChar char="•"/>
            </a:pPr>
            <a:r>
              <a:rPr lang="ru-RU" sz="1800" dirty="0"/>
              <a:t>Базовая техподдержка =8х5</a:t>
            </a:r>
          </a:p>
          <a:p>
            <a:pPr marL="180975" indent="-158750">
              <a:buFont typeface="Arial" pitchFamily="34" charset="0"/>
              <a:buChar char="•"/>
            </a:pPr>
            <a:r>
              <a:rPr lang="ru-RU" sz="1800" dirty="0"/>
              <a:t>Премиум техподдержка =24х7</a:t>
            </a:r>
          </a:p>
          <a:p>
            <a:pPr marL="180975" indent="-158750">
              <a:buFont typeface="Arial" pitchFamily="34" charset="0"/>
              <a:buChar char="•"/>
            </a:pPr>
            <a:endParaRPr lang="ru-RU" sz="1800" dirty="0"/>
          </a:p>
          <a:p>
            <a:pPr marL="180975" indent="-158750">
              <a:buFont typeface="Arial" pitchFamily="34" charset="0"/>
              <a:buChar char="•"/>
            </a:pPr>
            <a:endParaRPr lang="ru-RU" sz="1800" dirty="0"/>
          </a:p>
          <a:p>
            <a:pPr marL="180975" indent="-158750">
              <a:buFont typeface="Arial" pitchFamily="34" charset="0"/>
              <a:buChar char="•"/>
            </a:pPr>
            <a:r>
              <a:rPr lang="ru-RU" sz="1800" dirty="0"/>
              <a:t>Лицензия на одновременные подключения</a:t>
            </a:r>
          </a:p>
          <a:p>
            <a:pPr marL="180975" indent="-158750">
              <a:buFont typeface="Arial" pitchFamily="34" charset="0"/>
              <a:buChar char="•"/>
            </a:pPr>
            <a:r>
              <a:rPr lang="ru-RU" sz="1800" dirty="0"/>
              <a:t>Кластерная лицензия для отказоустойчивых конфигураций</a:t>
            </a:r>
            <a:endParaRPr lang="ru-RU" dirty="0"/>
          </a:p>
          <a:p>
            <a:pPr marL="22225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62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внутри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Lubalin Graph Medium BT"/>
                <a:ea typeface="+mj-ea"/>
                <a:cs typeface="Lubalin Graph Medium BT"/>
              </a:rPr>
              <a:t>Особенности</a:t>
            </a:r>
            <a:endParaRPr lang="en-US" sz="2800" dirty="0">
              <a:solidFill>
                <a:schemeClr val="bg1"/>
              </a:solidFill>
              <a:latin typeface="Lubalin Graph Medium BT"/>
              <a:ea typeface="+mj-ea"/>
              <a:cs typeface="Lubalin Graph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36949720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Компоненты </a:t>
            </a:r>
            <a:r>
              <a:rPr lang="en-US" dirty="0"/>
              <a:t>SSL VPN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SSL VPN </a:t>
            </a:r>
            <a:r>
              <a:rPr lang="ru-RU" dirty="0"/>
              <a:t>шлюз имеет сложную структуру и состоит из отдельных элементов :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Сервис аутентификации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Сервис политик безопасности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Сервис разграничения доступа 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Локальная база данных пользователей (</a:t>
            </a:r>
            <a:r>
              <a:rPr lang="en-US" dirty="0"/>
              <a:t>LDAP)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Сервис аудита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Встроенный межсетевой экран </a:t>
            </a:r>
          </a:p>
          <a:p>
            <a:pPr>
              <a:lnSpc>
                <a:spcPct val="90000"/>
              </a:lnSpc>
            </a:pPr>
            <a:r>
              <a:rPr lang="en-US" dirty="0"/>
              <a:t>SSL VPN Management Console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Модуль обеспечения взаимодействия с </a:t>
            </a:r>
            <a:r>
              <a:rPr lang="en-US" dirty="0"/>
              <a:t>SMC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Все элементы с целью масштабирования могут быть вынесены в отдельные </a:t>
            </a:r>
            <a:r>
              <a:rPr lang="ru-RU" dirty="0" err="1"/>
              <a:t>аплайнсы</a:t>
            </a:r>
            <a:endParaRPr lang="en-US" dirty="0"/>
          </a:p>
          <a:p>
            <a:endParaRPr lang="ru-RU" dirty="0"/>
          </a:p>
        </p:txBody>
      </p:sp>
      <p:pic>
        <p:nvPicPr>
          <p:cNvPr id="4" name="Picture 9" descr="authentication_stoneg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28384" y="1772816"/>
            <a:ext cx="738129" cy="738129"/>
          </a:xfrm>
          <a:prstGeom prst="rect">
            <a:avLst/>
          </a:prstGeom>
        </p:spPr>
      </p:pic>
      <p:pic>
        <p:nvPicPr>
          <p:cNvPr id="5" name="Picture 10" descr="certificate_stonegat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8384" y="2636912"/>
            <a:ext cx="764158" cy="764158"/>
          </a:xfrm>
          <a:prstGeom prst="rect">
            <a:avLst/>
          </a:prstGeom>
        </p:spPr>
      </p:pic>
      <p:pic>
        <p:nvPicPr>
          <p:cNvPr id="6" name="Picture 11" descr="auditing_stonegat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56376" y="836712"/>
            <a:ext cx="784108" cy="784108"/>
          </a:xfrm>
          <a:prstGeom prst="rect">
            <a:avLst/>
          </a:prstGeom>
        </p:spPr>
      </p:pic>
      <p:pic>
        <p:nvPicPr>
          <p:cNvPr id="7" name="Picture 11" descr="sso_stonega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28384" y="3501008"/>
            <a:ext cx="759029" cy="759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8" descr="client-firewall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28384" y="4365104"/>
            <a:ext cx="754804" cy="754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trace_remova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28384" y="5229200"/>
            <a:ext cx="785818" cy="799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63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Тренды и прогнозы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Lubalin Graph Medium BT"/>
                <a:ea typeface="+mj-ea"/>
                <a:cs typeface="Lubalin Graph Medium BT"/>
              </a:rPr>
              <a:t>Что ждет впереди?</a:t>
            </a:r>
            <a:endParaRPr lang="en-GB" sz="3200" dirty="0">
              <a:solidFill>
                <a:schemeClr val="bg1"/>
              </a:solidFill>
              <a:latin typeface="Lubalin Graph Medium BT"/>
              <a:ea typeface="+mj-ea"/>
              <a:cs typeface="Lubalin Graph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49206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работает 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712968" cy="972090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работы с ресурсом  нужно просто кликнуть нужную иконку и нужное приложение или ресурс откроется ….</a:t>
            </a: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348880"/>
            <a:ext cx="5544616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79512" y="2420888"/>
            <a:ext cx="3096344" cy="3744416"/>
          </a:xfrm>
          <a:prstGeom prst="rect">
            <a:avLst/>
          </a:prstGeom>
        </p:spPr>
        <p:txBody>
          <a:bodyPr vert="horz" lIns="91430" tIns="45715" rIns="91430" bIns="45715" rtlCol="0">
            <a:normAutofit fontScale="92500" lnSpcReduction="20000"/>
          </a:bodyPr>
          <a:lstStyle/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Подключение</a:t>
            </a:r>
            <a:r>
              <a:rPr kumimoji="0" lang="ru-RU" sz="25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намного проще чем при соединении 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IPSec – </a:t>
            </a:r>
            <a:r>
              <a:rPr kumimoji="0" lang="ru-RU" sz="25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пользователю не нужно управлять клиентом - только ввести  свой пароль ( например одноразовый) и все  - он получил доступ к ресурсам .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39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09" y="836712"/>
            <a:ext cx="8481389" cy="617901"/>
          </a:xfrm>
        </p:spPr>
        <p:txBody>
          <a:bodyPr>
            <a:noAutofit/>
          </a:bodyPr>
          <a:lstStyle/>
          <a:p>
            <a:r>
              <a:rPr lang="ru-RU" sz="6600" dirty="0"/>
              <a:t>Итоги</a:t>
            </a:r>
            <a:r>
              <a:rPr lang="en-US" sz="6600" dirty="0"/>
              <a:t>: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5014" y="1484784"/>
            <a:ext cx="8553972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Ключевые возможности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Мощное решение масштабируемое от небольших решений до энтерпрайз класса.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Встроенные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LDAP, RADIUS,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системы аутентификации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Поддержка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Windows, Mac, Linux, IOS, Android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др….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Встроенная  поддержка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Federated ID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Отличительные особенности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Обеспечение безопасности подключаемого устройства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Мощный и простой интерфейс управления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Масштабируемость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Мощность  и гибкость решения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Уникальная встроенная система аутентификации и авторизации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Преимущества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Лучшая комбинация возможностей, безопасности и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юзабилити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Самый низкий в отрасли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TCO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самый высокий показатель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ROI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Полное соответствие требованиям Российского законодательства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сертификация ФСТЭК ФСБ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081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1438646"/>
            <a:ext cx="8805491" cy="1850074"/>
          </a:xfrm>
        </p:spPr>
        <p:txBody>
          <a:bodyPr>
            <a:normAutofit/>
          </a:bodyPr>
          <a:lstStyle/>
          <a:p>
            <a:r>
              <a:rPr lang="en-GB" sz="7200" dirty="0"/>
              <a:t>StoneGate</a:t>
            </a:r>
            <a:br>
              <a:rPr lang="en-GB" sz="7200" dirty="0"/>
            </a:br>
            <a:r>
              <a:rPr lang="en-GB" sz="7200" dirty="0"/>
              <a:t>SSL VPN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8507" y="399940"/>
            <a:ext cx="8481391" cy="61307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Lubalin Graph Medium BT"/>
                <a:ea typeface="+mj-ea"/>
                <a:cs typeface="Lubalin Graph Medium BT"/>
              </a:rPr>
              <a:t>Безопасность – это просто!</a:t>
            </a:r>
            <a:endParaRPr lang="en-US" sz="2800" dirty="0">
              <a:latin typeface="Lubalin Graph Medium BT"/>
              <a:ea typeface="+mj-ea"/>
              <a:cs typeface="Lubalin Graph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33187830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Тренды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2862" y="3445548"/>
            <a:ext cx="1953255" cy="1216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4366"/>
                </a:solidFill>
                <a:latin typeface="Lubalin Graph Book BT"/>
                <a:cs typeface="Lubalin Graph Book BT"/>
              </a:rPr>
              <a:t>Облака</a:t>
            </a:r>
            <a:endParaRPr lang="en-US" b="1" dirty="0">
              <a:solidFill>
                <a:srgbClr val="004366"/>
              </a:solidFill>
              <a:latin typeface="Lubalin Graph Book BT"/>
              <a:cs typeface="Lubalin Graph Book BT"/>
            </a:endParaRPr>
          </a:p>
          <a:p>
            <a:pPr algn="ctr">
              <a:lnSpc>
                <a:spcPct val="85000"/>
              </a:lnSpc>
            </a:pPr>
            <a:endParaRPr lang="en-US" sz="1500" dirty="0">
              <a:solidFill>
                <a:srgbClr val="004366"/>
              </a:solidFill>
              <a:latin typeface="Lubalin Graph Book BT"/>
              <a:cs typeface="Lubalin Graph Book BT"/>
            </a:endParaRPr>
          </a:p>
          <a:p>
            <a:pPr algn="ctr">
              <a:lnSpc>
                <a:spcPct val="85000"/>
              </a:lnSpc>
            </a:pPr>
            <a:r>
              <a:rPr lang="ru-RU" sz="1500" dirty="0">
                <a:solidFill>
                  <a:srgbClr val="004366"/>
                </a:solidFill>
                <a:latin typeface="Lubalin Graph Book BT"/>
                <a:cs typeface="Lubalin Graph Book BT"/>
              </a:rPr>
              <a:t>Максимизация эффективности работы с минимальными затратами</a:t>
            </a:r>
            <a:endParaRPr lang="en-US" sz="1500" dirty="0">
              <a:solidFill>
                <a:srgbClr val="004366"/>
              </a:solidFill>
              <a:latin typeface="Lubalin Graph Book BT"/>
              <a:cs typeface="Lubalin Graph Book B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1607" y="3445548"/>
            <a:ext cx="1912477" cy="1294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4366"/>
                </a:solidFill>
                <a:latin typeface="Lubalin Graph Book BT"/>
                <a:cs typeface="Lubalin Graph Book BT"/>
              </a:rPr>
              <a:t>Универсальный, безопасный доступ отовсюду</a:t>
            </a:r>
            <a:endParaRPr lang="it-IT" b="1" dirty="0">
              <a:solidFill>
                <a:srgbClr val="004366"/>
              </a:solidFill>
              <a:latin typeface="Lubalin Graph Book BT"/>
              <a:cs typeface="Lubalin Graph Book BT"/>
            </a:endParaRPr>
          </a:p>
          <a:p>
            <a:pPr algn="ctr">
              <a:lnSpc>
                <a:spcPct val="85000"/>
              </a:lnSpc>
            </a:pPr>
            <a:endParaRPr lang="it-IT" sz="1500" dirty="0">
              <a:solidFill>
                <a:srgbClr val="004366"/>
              </a:solidFill>
              <a:latin typeface="Lubalin Graph Book BT"/>
              <a:cs typeface="Lubalin Graph Book BT"/>
            </a:endParaRPr>
          </a:p>
          <a:p>
            <a:pPr algn="ctr">
              <a:lnSpc>
                <a:spcPct val="85000"/>
              </a:lnSpc>
            </a:pPr>
            <a:r>
              <a:rPr lang="ru-RU" sz="1500" dirty="0">
                <a:solidFill>
                  <a:srgbClr val="004366"/>
                </a:solidFill>
                <a:latin typeface="Lubalin Graph Book BT"/>
                <a:cs typeface="Lubalin Graph Book BT"/>
              </a:rPr>
              <a:t>С любого устройства к любому приложению</a:t>
            </a:r>
            <a:endParaRPr lang="fi-FI" sz="1500" dirty="0">
              <a:solidFill>
                <a:srgbClr val="004366"/>
              </a:solidFill>
              <a:latin typeface="Lubalin Graph Book BT"/>
              <a:cs typeface="Lubalin Graph Book B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3697" y="3445548"/>
            <a:ext cx="1895636" cy="1294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4366"/>
                </a:solidFill>
                <a:latin typeface="Lubalin Graph Book BT"/>
                <a:cs typeface="Lubalin Graph Book BT"/>
              </a:rPr>
              <a:t>Контекстная безопасность</a:t>
            </a:r>
            <a:endParaRPr lang="en-US" b="1" dirty="0">
              <a:solidFill>
                <a:srgbClr val="004366"/>
              </a:solidFill>
              <a:latin typeface="Lubalin Graph Book BT"/>
              <a:cs typeface="Lubalin Graph Book BT"/>
            </a:endParaRPr>
          </a:p>
          <a:p>
            <a:pPr algn="ctr">
              <a:lnSpc>
                <a:spcPct val="85000"/>
              </a:lnSpc>
            </a:pPr>
            <a:endParaRPr lang="en-US" b="1" dirty="0">
              <a:solidFill>
                <a:srgbClr val="004366"/>
              </a:solidFill>
              <a:latin typeface="Lubalin Graph Book BT"/>
              <a:cs typeface="Lubalin Graph Book BT"/>
            </a:endParaRPr>
          </a:p>
          <a:p>
            <a:pPr algn="ctr">
              <a:lnSpc>
                <a:spcPct val="85000"/>
              </a:lnSpc>
            </a:pPr>
            <a:r>
              <a:rPr lang="ru-RU" sz="1500" dirty="0">
                <a:solidFill>
                  <a:srgbClr val="004366"/>
                </a:solidFill>
                <a:latin typeface="Lubalin Graph Book BT"/>
                <a:cs typeface="Lubalin Graph Book BT"/>
              </a:rPr>
              <a:t>Доступ, зависящий от состояния и задач клиента</a:t>
            </a:r>
            <a:endParaRPr lang="en-US" sz="1500" dirty="0">
              <a:solidFill>
                <a:srgbClr val="004366"/>
              </a:solidFill>
              <a:latin typeface="Lubalin Graph Book BT"/>
              <a:cs typeface="Lubalin Graph Book B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2067" y="3445549"/>
            <a:ext cx="1915316" cy="863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rgbClr val="004366"/>
                </a:solidFill>
                <a:latin typeface="Lubalin Graph Book BT"/>
                <a:cs typeface="Lubalin Graph Book BT"/>
              </a:rPr>
              <a:t>Минимизация </a:t>
            </a:r>
            <a:r>
              <a:rPr lang="en-GB" b="1" dirty="0">
                <a:solidFill>
                  <a:srgbClr val="004366"/>
                </a:solidFill>
                <a:latin typeface="Lubalin Graph Book BT"/>
                <a:cs typeface="Lubalin Graph Book BT"/>
              </a:rPr>
              <a:t>OPEX</a:t>
            </a:r>
            <a:br>
              <a:rPr lang="en-US" b="1" dirty="0">
                <a:solidFill>
                  <a:srgbClr val="004366"/>
                </a:solidFill>
                <a:latin typeface="Lubalin Graph Book BT"/>
                <a:cs typeface="Lubalin Graph Book BT"/>
              </a:rPr>
            </a:br>
            <a:r>
              <a:rPr lang="ru-RU" sz="1500" dirty="0">
                <a:solidFill>
                  <a:srgbClr val="004366"/>
                </a:solidFill>
                <a:latin typeface="Lubalin Graph Book BT"/>
                <a:cs typeface="Lubalin Graph Book BT"/>
              </a:rPr>
              <a:t>Безопасность за разумные деньги </a:t>
            </a:r>
            <a:endParaRPr lang="en-US" sz="1500" dirty="0">
              <a:solidFill>
                <a:srgbClr val="004366"/>
              </a:solidFill>
              <a:latin typeface="Lubalin Graph Book BT"/>
              <a:cs typeface="Lubalin Graph Book BT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3358" y="2051201"/>
            <a:ext cx="1059892" cy="1061818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 anchorCtr="0">
            <a:noAutofit/>
          </a:bodyPr>
          <a:lstStyle/>
          <a:p>
            <a:pPr algn="ctr" defTabSz="414683"/>
            <a:r>
              <a:rPr lang="en-US" sz="6000" b="1" dirty="0">
                <a:solidFill>
                  <a:schemeClr val="tx2"/>
                </a:solidFill>
                <a:latin typeface="Lubalin Graph Book BT"/>
                <a:cs typeface="Lubalin Graph Book BT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931324" y="2051201"/>
            <a:ext cx="1059892" cy="1061818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 anchorCtr="0">
            <a:noAutofit/>
          </a:bodyPr>
          <a:lstStyle/>
          <a:p>
            <a:pPr algn="ctr" defTabSz="414683"/>
            <a:r>
              <a:rPr lang="en-US" sz="6000" b="1" dirty="0">
                <a:solidFill>
                  <a:schemeClr val="tx2"/>
                </a:solidFill>
                <a:latin typeface="Lubalin Graph Book BT"/>
                <a:cs typeface="Lubalin Graph Book BT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152505" y="2051201"/>
            <a:ext cx="1059892" cy="1061818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 anchorCtr="0">
            <a:noAutofit/>
          </a:bodyPr>
          <a:lstStyle/>
          <a:p>
            <a:pPr algn="ctr" defTabSz="414683"/>
            <a:r>
              <a:rPr lang="en-US" sz="6000" b="1" dirty="0">
                <a:solidFill>
                  <a:schemeClr val="tx2"/>
                </a:solidFill>
                <a:latin typeface="Lubalin Graph Book BT"/>
                <a:cs typeface="Lubalin Graph Book BT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295900" y="2051201"/>
            <a:ext cx="1059892" cy="1061818"/>
          </a:xfrm>
          <a:prstGeom prst="ellipse">
            <a:avLst/>
          </a:prstGeom>
          <a:solidFill>
            <a:schemeClr val="bg2"/>
          </a:solidFill>
        </p:spPr>
        <p:txBody>
          <a:bodyPr wrap="none" lIns="0" tIns="0" rIns="0" bIns="0" anchor="ctr" anchorCtr="0">
            <a:noAutofit/>
          </a:bodyPr>
          <a:lstStyle/>
          <a:p>
            <a:pPr algn="ctr" defTabSz="414683"/>
            <a:r>
              <a:rPr lang="en-US" sz="6000" b="1" dirty="0">
                <a:solidFill>
                  <a:schemeClr val="tx2"/>
                </a:solidFill>
                <a:latin typeface="Lubalin Graph Book BT"/>
                <a:cs typeface="Lubalin Graph Book BT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 rot="16200000" flipV="1">
            <a:off x="913346" y="3394239"/>
            <a:ext cx="2972661" cy="69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/>
        </p:nvSpPr>
        <p:spPr>
          <a:xfrm rot="16200000" flipV="1">
            <a:off x="3091312" y="3394240"/>
            <a:ext cx="2972661" cy="69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 rot="16200000" flipV="1">
            <a:off x="5385908" y="3394241"/>
            <a:ext cx="2972661" cy="69525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03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Миграция в облака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661764" y="2979155"/>
            <a:ext cx="3302723" cy="3087095"/>
          </a:xfrm>
        </p:spPr>
        <p:txBody>
          <a:bodyPr>
            <a:normAutofit/>
          </a:bodyPr>
          <a:lstStyle/>
          <a:p>
            <a:r>
              <a:rPr lang="ru-RU" sz="4000" dirty="0"/>
              <a:t>Безопасность доступа – это </a:t>
            </a:r>
            <a:r>
              <a:rPr lang="ru-RU" sz="4400" dirty="0"/>
              <a:t>ПРОБЛЕМА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Lubalin Graph Medium BT"/>
                <a:ea typeface="+mj-ea"/>
                <a:cs typeface="Lubalin Graph Medium BT"/>
              </a:rPr>
              <a:t>Облачные решения</a:t>
            </a:r>
            <a:endParaRPr lang="en-US" sz="2800" dirty="0">
              <a:latin typeface="Lubalin Graph Medium BT"/>
              <a:ea typeface="+mj-ea"/>
              <a:cs typeface="Lubalin Graph Medium B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9946" y="2818968"/>
            <a:ext cx="4945856" cy="3087095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ru-RU" dirty="0"/>
              <a:t>Гарантированная гибкость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ru-RU" dirty="0"/>
              <a:t>Бизнес как сервис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ru-RU" dirty="0"/>
              <a:t>Минимизация </a:t>
            </a:r>
            <a:r>
              <a:rPr lang="en-US" dirty="0"/>
              <a:t>OPEX</a:t>
            </a:r>
          </a:p>
        </p:txBody>
      </p:sp>
    </p:spTree>
    <p:extLst>
      <p:ext uri="{BB962C8B-B14F-4D97-AF65-F5344CB8AC3E}">
        <p14:creationId xmlns:p14="http://schemas.microsoft.com/office/powerpoint/2010/main" val="394585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1585170"/>
            <a:ext cx="8805491" cy="1193705"/>
          </a:xfrm>
        </p:spPr>
        <p:txBody>
          <a:bodyPr>
            <a:normAutofit/>
          </a:bodyPr>
          <a:lstStyle/>
          <a:p>
            <a:r>
              <a:rPr lang="ru-RU" dirty="0"/>
              <a:t>Удобство </a:t>
            </a:r>
            <a:r>
              <a:rPr lang="en-GB" dirty="0" err="1"/>
              <a:t>vs</a:t>
            </a:r>
            <a:r>
              <a:rPr lang="ru-RU" dirty="0"/>
              <a:t>? Безопасность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Lubalin Graph Medium BT"/>
                <a:ea typeface="+mj-ea"/>
                <a:cs typeface="Lubalin Graph Medium BT"/>
              </a:rPr>
              <a:t>Универсальный безопасный доступ</a:t>
            </a:r>
            <a:endParaRPr lang="en-US" sz="2800" dirty="0">
              <a:latin typeface="Lubalin Graph Medium BT"/>
              <a:ea typeface="+mj-ea"/>
              <a:cs typeface="Lubalin Graph Medium B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9946" y="2818968"/>
            <a:ext cx="4945856" cy="30870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50000"/>
              </a:lnSpc>
            </a:pPr>
            <a:r>
              <a:rPr lang="ru-RU" dirty="0"/>
              <a:t>Концепция </a:t>
            </a:r>
            <a:r>
              <a:rPr lang="en-GB" dirty="0"/>
              <a:t>BYOD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ru-RU" dirty="0"/>
              <a:t>«Эргономика» удаленной работы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ru-RU" dirty="0"/>
              <a:t>«Интернет вещей»</a:t>
            </a:r>
            <a:endParaRPr lang="en-US" dirty="0"/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4"/>
          <a:stretch/>
        </p:blipFill>
        <p:spPr>
          <a:xfrm>
            <a:off x="5580112" y="3212974"/>
            <a:ext cx="3459847" cy="23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6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ru-RU" dirty="0"/>
              <a:t>теряют контроль</a:t>
            </a:r>
            <a:r>
              <a:rPr lang="en-US" dirty="0"/>
              <a:t>… </a:t>
            </a:r>
            <a:r>
              <a:rPr lang="ru-RU" dirty="0"/>
              <a:t>почему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Убедиться в соответствии политикам ИБ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Lubalin Graph Medium BT"/>
                <a:ea typeface="+mj-ea"/>
                <a:cs typeface="Lubalin Graph Medium BT"/>
              </a:rPr>
              <a:t>Контестная безопасность</a:t>
            </a:r>
            <a:endParaRPr lang="en-US" sz="2800" dirty="0">
              <a:latin typeface="Lubalin Graph Medium BT"/>
              <a:ea typeface="+mj-ea"/>
              <a:cs typeface="Lubalin Graph Medium B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8509" y="2979156"/>
            <a:ext cx="4945856" cy="321440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600"/>
              </a:spcAft>
            </a:pPr>
            <a:r>
              <a:rPr lang="ru-RU" dirty="0"/>
              <a:t>Строгой аутентификации уже недостаточно</a:t>
            </a:r>
            <a:endParaRPr lang="en-US" dirty="0"/>
          </a:p>
          <a:p>
            <a:pPr>
              <a:spcBef>
                <a:spcPts val="0"/>
              </a:spcBef>
              <a:spcAft>
                <a:spcPts val="4600"/>
              </a:spcAft>
            </a:pPr>
            <a:r>
              <a:rPr lang="ru-RU" dirty="0"/>
              <a:t>Вынуждены доверять неизвестным устройствам</a:t>
            </a:r>
            <a:endParaRPr lang="en-US" dirty="0"/>
          </a:p>
          <a:p>
            <a:pPr>
              <a:spcBef>
                <a:spcPts val="0"/>
              </a:spcBef>
              <a:spcAft>
                <a:spcPts val="4600"/>
              </a:spcAft>
            </a:pPr>
            <a:r>
              <a:rPr lang="ru-RU" dirty="0"/>
              <a:t>Как оценить ситуацию?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Сложно</a:t>
            </a:r>
            <a:r>
              <a:rPr lang="en-US" dirty="0"/>
              <a:t>=</a:t>
            </a:r>
            <a:r>
              <a:rPr lang="ru-RU" dirty="0"/>
              <a:t>дорого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Lubalin Graph Medium BT"/>
                <a:ea typeface="+mj-ea"/>
                <a:cs typeface="Lubalin Graph Medium BT"/>
              </a:rPr>
              <a:t>Минимизация</a:t>
            </a:r>
            <a:r>
              <a:rPr lang="en-US" sz="2800" dirty="0">
                <a:latin typeface="Lubalin Graph Medium BT"/>
                <a:ea typeface="+mj-ea"/>
                <a:cs typeface="Lubalin Graph Medium BT"/>
              </a:rPr>
              <a:t> OPEX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9946" y="3156222"/>
            <a:ext cx="4945856" cy="291002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600"/>
              </a:spcAft>
            </a:pPr>
            <a:r>
              <a:rPr lang="en-GB" dirty="0"/>
              <a:t>USB </a:t>
            </a:r>
            <a:r>
              <a:rPr lang="ru-RU" dirty="0"/>
              <a:t>токен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ru-RU" dirty="0"/>
              <a:t>софт-токен</a:t>
            </a:r>
            <a:endParaRPr lang="en-US" dirty="0"/>
          </a:p>
          <a:p>
            <a:pPr>
              <a:spcBef>
                <a:spcPts val="0"/>
              </a:spcBef>
              <a:spcAft>
                <a:spcPts val="4600"/>
              </a:spcAft>
            </a:pPr>
            <a:r>
              <a:rPr lang="ru-RU" dirty="0"/>
              <a:t>Гибкость использования</a:t>
            </a:r>
            <a:endParaRPr lang="en-US" dirty="0"/>
          </a:p>
          <a:p>
            <a:pPr>
              <a:spcBef>
                <a:spcPts val="0"/>
              </a:spcBef>
              <a:spcAft>
                <a:spcPts val="4600"/>
              </a:spcAft>
            </a:pPr>
            <a:r>
              <a:rPr lang="ru-RU" dirty="0"/>
              <a:t>Совместимость с текущей </a:t>
            </a:r>
            <a:r>
              <a:rPr lang="en-GB" dirty="0"/>
              <a:t>IT </a:t>
            </a:r>
            <a:r>
              <a:rPr lang="ru-RU" dirty="0"/>
              <a:t>инфраструктурой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285803" y="2778874"/>
          <a:ext cx="3682353" cy="32873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9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ubalGraph Bk BT" pitchFamily="18" charset="0"/>
                        </a:rPr>
                        <a:t>Cost 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ubalGraph Bk BT" pitchFamily="18" charset="0"/>
                        </a:rPr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ubalGraph Bk BT" pitchFamily="18" charset="0"/>
                        </a:rPr>
                        <a:t>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476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LubalGraph Bk BT" pitchFamily="18" charset="0"/>
                        </a:rPr>
                        <a:t>Initial deployment e.g. AD</a:t>
                      </a:r>
                      <a:r>
                        <a:rPr lang="en-US" sz="1200" b="1" i="0" baseline="0" dirty="0">
                          <a:latin typeface="LubalGraph Bk BT" pitchFamily="18" charset="0"/>
                        </a:rPr>
                        <a:t> </a:t>
                      </a:r>
                      <a:endParaRPr lang="en-US" sz="1200" b="1" i="0" dirty="0">
                        <a:latin typeface="LubalGraph Bk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alGraph Bk BT" pitchFamily="18" charset="0"/>
                        </a:rPr>
                        <a:t>Manual</a:t>
                      </a:r>
                      <a:r>
                        <a:rPr lang="en-US" sz="1200" baseline="0" dirty="0">
                          <a:latin typeface="LubalGraph Bk BT" pitchFamily="18" charset="0"/>
                        </a:rPr>
                        <a:t> and  complex</a:t>
                      </a:r>
                      <a:endParaRPr lang="en-US" sz="1200" dirty="0">
                        <a:latin typeface="LubalGraph Bk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alGraph Bk BT" pitchFamily="18" charset="0"/>
                        </a:rPr>
                        <a:t>Fast and 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26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LubalGraph Bk BT" pitchFamily="18" charset="0"/>
                        </a:rPr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alGraph Bk BT" pitchFamily="18" charset="0"/>
                        </a:rPr>
                        <a:t>Costly, slow,</a:t>
                      </a:r>
                      <a:r>
                        <a:rPr lang="en-US" sz="1200" baseline="0" dirty="0">
                          <a:latin typeface="LubalGraph Bk BT" pitchFamily="18" charset="0"/>
                        </a:rPr>
                        <a:t> local</a:t>
                      </a:r>
                      <a:endParaRPr lang="en-US" sz="1200" dirty="0">
                        <a:latin typeface="LubalGraph Bk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alGraph Bk BT" pitchFamily="18" charset="0"/>
                        </a:rPr>
                        <a:t>Remote and automated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326">
                <a:tc>
                  <a:txBody>
                    <a:bodyPr/>
                    <a:lstStyle/>
                    <a:p>
                      <a:pPr marL="0" marR="0" indent="0" algn="l" defTabSz="457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latin typeface="LubalGraph Bk BT" pitchFamily="18" charset="0"/>
                        </a:rPr>
                        <a:t>Updates</a:t>
                      </a:r>
                      <a:r>
                        <a:rPr lang="en-US" sz="1200" b="1" i="0" baseline="0" dirty="0">
                          <a:latin typeface="LubalGraph Bk BT" pitchFamily="18" charset="0"/>
                        </a:rPr>
                        <a:t> and upgrades</a:t>
                      </a:r>
                      <a:endParaRPr lang="en-US" sz="1200" b="1" i="0" dirty="0">
                        <a:latin typeface="LubalGraph Bk B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alGraph Bk BT" pitchFamily="18" charset="0"/>
                        </a:rPr>
                        <a:t>Costly,</a:t>
                      </a:r>
                      <a:r>
                        <a:rPr lang="en-US" sz="1200" baseline="0" dirty="0">
                          <a:latin typeface="LubalGraph Bk BT" pitchFamily="18" charset="0"/>
                        </a:rPr>
                        <a:t> static, </a:t>
                      </a:r>
                      <a:r>
                        <a:rPr lang="en-US" sz="1200" dirty="0">
                          <a:latin typeface="LubalGraph Bk BT" pitchFamily="18" charset="0"/>
                        </a:rPr>
                        <a:t>human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alGraph Bk BT" pitchFamily="18" charset="0"/>
                        </a:rPr>
                        <a:t>Dynamic,</a:t>
                      </a:r>
                      <a:r>
                        <a:rPr lang="en-US" sz="1200" baseline="0" dirty="0">
                          <a:latin typeface="LubalGraph Bk BT" pitchFamily="18" charset="0"/>
                        </a:rPr>
                        <a:t> instant and error free</a:t>
                      </a:r>
                      <a:endParaRPr lang="en-US" sz="1200" dirty="0">
                        <a:latin typeface="LubalGraph Bk BT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974">
                <a:tc>
                  <a:txBody>
                    <a:bodyPr/>
                    <a:lstStyle/>
                    <a:p>
                      <a:pPr marL="0" marR="0" indent="0" algn="l" defTabSz="4571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latin typeface="LubalGraph Bk BT" pitchFamily="18" charset="0"/>
                        </a:rPr>
                        <a:t>Tokens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alGraph Bk BT" pitchFamily="18" charset="0"/>
                        </a:rPr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LubalGraph Bk BT" pitchFamily="18" charset="0"/>
                        </a:rPr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39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quinine\Desktop\du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546" y="891096"/>
            <a:ext cx="2915478" cy="52975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4273" y="925630"/>
            <a:ext cx="8481389" cy="627601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900" dirty="0">
                <a:solidFill>
                  <a:schemeClr val="tx2"/>
                </a:solidFill>
                <a:latin typeface="Lubalin Graph Medium BT"/>
                <a:cs typeface="Lubalin Graph Medium BT"/>
              </a:rPr>
              <a:t>Узнаете себя</a:t>
            </a:r>
            <a:r>
              <a:rPr lang="en-US" sz="4900" dirty="0">
                <a:solidFill>
                  <a:schemeClr val="tx2"/>
                </a:solidFill>
                <a:latin typeface="Lubalin Graph Medium BT"/>
                <a:cs typeface="Lubalin Graph Medium BT"/>
              </a:rPr>
              <a:t>?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510" y="1908840"/>
            <a:ext cx="5474915" cy="4570785"/>
          </a:xfrm>
          <a:prstGeom prst="rect">
            <a:avLst/>
          </a:prstGeom>
        </p:spPr>
        <p:txBody>
          <a:bodyPr lIns="82936" tIns="41469" rIns="82936" bIns="41469"/>
          <a:lstStyle/>
          <a:p>
            <a:pPr marL="342829" indent="-342829" defTabSz="457106">
              <a:spcBef>
                <a:spcPct val="20000"/>
              </a:spcBef>
              <a:spcAft>
                <a:spcPts val="1089"/>
              </a:spcAft>
              <a:buSzPct val="100000"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>Используете облачные решения или планируете перейти к ним в ближайшем будущем?</a:t>
            </a: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829" indent="-342829" defTabSz="457106">
              <a:spcBef>
                <a:spcPct val="20000"/>
              </a:spcBef>
              <a:spcAft>
                <a:spcPts val="1089"/>
              </a:spcAft>
              <a:buSzPct val="100000"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>Обеспокоены безопасностью данных и приложений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?</a:t>
            </a:r>
          </a:p>
          <a:p>
            <a:pPr marL="342829" indent="-342829" defTabSz="457106">
              <a:spcBef>
                <a:spcPct val="20000"/>
              </a:spcBef>
              <a:spcAft>
                <a:spcPts val="1089"/>
              </a:spcAft>
              <a:buSzPct val="100000"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>Хотите получить больше свободы с мобильными устройствами, где бы вы не находились?</a:t>
            </a: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829" indent="-342829" defTabSz="457106">
              <a:spcBef>
                <a:spcPct val="20000"/>
              </a:spcBef>
              <a:spcAft>
                <a:spcPts val="1089"/>
              </a:spcAft>
              <a:buSzPct val="100000"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>Желаете упростить аутентификацию, сохранив надежность и без высоких эксплуатационных затрат?</a:t>
            </a:r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829" indent="-342829" defTabSz="457106">
              <a:spcBef>
                <a:spcPct val="20000"/>
              </a:spcBef>
              <a:buSzPct val="100000"/>
              <a:buBlip>
                <a:blip r:embed="rId4"/>
              </a:buBlip>
              <a:defRPr/>
            </a:pP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829" indent="-342829" defTabSz="457106">
              <a:spcBef>
                <a:spcPct val="20000"/>
              </a:spcBef>
              <a:buSzPct val="100000"/>
              <a:buBlip>
                <a:blip r:embed="rId4"/>
              </a:buBlip>
              <a:defRPr/>
            </a:pPr>
            <a:endParaRPr lang="en-US" sz="25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3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09" y="1438646"/>
            <a:ext cx="8805491" cy="1850074"/>
          </a:xfrm>
        </p:spPr>
        <p:txBody>
          <a:bodyPr>
            <a:normAutofit/>
          </a:bodyPr>
          <a:lstStyle/>
          <a:p>
            <a:r>
              <a:rPr lang="en-GB" sz="7200" dirty="0"/>
              <a:t>StoneGate</a:t>
            </a:r>
            <a:br>
              <a:rPr lang="en-GB" sz="7200" dirty="0"/>
            </a:br>
            <a:r>
              <a:rPr lang="en-GB" sz="7200" dirty="0"/>
              <a:t>SSL VPN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8507" y="399940"/>
            <a:ext cx="8481391" cy="61307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Lubalin Graph Medium BT"/>
                <a:ea typeface="+mj-ea"/>
                <a:cs typeface="Lubalin Graph Medium BT"/>
              </a:rPr>
              <a:t>Простое решение сложных задач</a:t>
            </a:r>
            <a:endParaRPr lang="en-US" sz="2800" dirty="0">
              <a:latin typeface="Lubalin Graph Medium BT"/>
              <a:ea typeface="+mj-ea"/>
              <a:cs typeface="Lubalin Graph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6082279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Stonesoft">
      <a:dk1>
        <a:sysClr val="windowText" lastClr="000000"/>
      </a:dk1>
      <a:lt1>
        <a:sysClr val="window" lastClr="FFFFFF"/>
      </a:lt1>
      <a:dk2>
        <a:srgbClr val="004366"/>
      </a:dk2>
      <a:lt2>
        <a:srgbClr val="B5DDF7"/>
      </a:lt2>
      <a:accent1>
        <a:srgbClr val="DFD9D1"/>
      </a:accent1>
      <a:accent2>
        <a:srgbClr val="EDEDED"/>
      </a:accent2>
      <a:accent3>
        <a:srgbClr val="F28C00"/>
      </a:accent3>
      <a:accent4>
        <a:srgbClr val="E63E97"/>
      </a:accent4>
      <a:accent5>
        <a:srgbClr val="FFD64D"/>
      </a:accent5>
      <a:accent6>
        <a:srgbClr val="F6F3C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143</TotalTime>
  <Words>1232</Words>
  <Application>Microsoft Office PowerPoint</Application>
  <PresentationFormat>Экран (4:3)</PresentationFormat>
  <Paragraphs>180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LubalGraph Bk BT</vt:lpstr>
      <vt:lpstr>Lubalin Graph Book BT</vt:lpstr>
      <vt:lpstr>Lubalin Graph Medium BT</vt:lpstr>
      <vt:lpstr>Wingdings</vt:lpstr>
      <vt:lpstr>Default Theme</vt:lpstr>
      <vt:lpstr>Анализ защищенности удаленного доступа</vt:lpstr>
      <vt:lpstr>Тренды и прогнозы</vt:lpstr>
      <vt:lpstr>Тренды</vt:lpstr>
      <vt:lpstr>Миграция в облака</vt:lpstr>
      <vt:lpstr>Удобство vs? Безопасность</vt:lpstr>
      <vt:lpstr>IT теряют контроль… почему?</vt:lpstr>
      <vt:lpstr>Сложно=дорого</vt:lpstr>
      <vt:lpstr>Презентация PowerPoint</vt:lpstr>
      <vt:lpstr>StoneGate SSL VPN</vt:lpstr>
      <vt:lpstr>StoneGate SSL VPN </vt:lpstr>
      <vt:lpstr>Создан для людей</vt:lpstr>
      <vt:lpstr>Универстальный удаленный доступ – почему?</vt:lpstr>
      <vt:lpstr>Соответствие политикам ИБ?</vt:lpstr>
      <vt:lpstr>Выбери свой StoneGate  SSL VPN </vt:lpstr>
      <vt:lpstr>Выбери среду</vt:lpstr>
      <vt:lpstr>Выбери емкость</vt:lpstr>
      <vt:lpstr>Выбери  сервис и опции</vt:lpstr>
      <vt:lpstr>Что внутри</vt:lpstr>
      <vt:lpstr>Компоненты SSL VPN</vt:lpstr>
      <vt:lpstr>Как это работает ? </vt:lpstr>
      <vt:lpstr>Итоги:</vt:lpstr>
      <vt:lpstr>StoneGate SSL VPN</vt:lpstr>
    </vt:vector>
  </TitlesOfParts>
  <Company>Stonesoft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удаленный доступ – это просто!</dc:title>
  <dc:creator>karen</dc:creator>
  <cp:lastModifiedBy>Владислав Карюкин</cp:lastModifiedBy>
  <cp:revision>20</cp:revision>
  <dcterms:created xsi:type="dcterms:W3CDTF">2012-09-24T20:26:45Z</dcterms:created>
  <dcterms:modified xsi:type="dcterms:W3CDTF">2024-11-01T07:50:31Z</dcterms:modified>
</cp:coreProperties>
</file>